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2"/>
  </p:notesMasterIdLst>
  <p:sldIdLst>
    <p:sldId id="257" r:id="rId2"/>
    <p:sldId id="258" r:id="rId3"/>
    <p:sldId id="259" r:id="rId4"/>
    <p:sldId id="527" r:id="rId5"/>
    <p:sldId id="2732" r:id="rId6"/>
    <p:sldId id="260" r:id="rId7"/>
    <p:sldId id="2188" r:id="rId8"/>
    <p:sldId id="2734" r:id="rId9"/>
    <p:sldId id="2735" r:id="rId10"/>
    <p:sldId id="2737" r:id="rId11"/>
    <p:sldId id="2736" r:id="rId12"/>
    <p:sldId id="2738" r:id="rId13"/>
    <p:sldId id="2739" r:id="rId14"/>
    <p:sldId id="2740" r:id="rId15"/>
    <p:sldId id="2741" r:id="rId16"/>
    <p:sldId id="2742" r:id="rId17"/>
    <p:sldId id="2743" r:id="rId18"/>
    <p:sldId id="2744" r:id="rId19"/>
    <p:sldId id="2745" r:id="rId20"/>
    <p:sldId id="2747" r:id="rId21"/>
    <p:sldId id="261" r:id="rId22"/>
    <p:sldId id="741" r:id="rId23"/>
    <p:sldId id="2748" r:id="rId24"/>
    <p:sldId id="2749" r:id="rId25"/>
    <p:sldId id="2750" r:id="rId26"/>
    <p:sldId id="2751" r:id="rId27"/>
    <p:sldId id="2752" r:id="rId28"/>
    <p:sldId id="262" r:id="rId29"/>
    <p:sldId id="2753" r:id="rId30"/>
    <p:sldId id="263" r:id="rId31"/>
  </p:sldIdLst>
  <p:sldSz cx="12192000" cy="6858000"/>
  <p:notesSz cx="6858000" cy="9144000"/>
  <p:embeddedFontLst>
    <p:embeddedFont>
      <p:font typeface="汉仪正圆-55W" panose="02010600030101010101" charset="-122"/>
      <p:regular r:id="rId33"/>
    </p:embeddedFont>
    <p:embeddedFont>
      <p:font typeface="Cambria Math" panose="02040503050406030204" pitchFamily="18" charset="0"/>
      <p:regular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94"/>
  </p:normalViewPr>
  <p:slideViewPr>
    <p:cSldViewPr snapToGrid="0" snapToObjects="1">
      <p:cViewPr varScale="1">
        <p:scale>
          <a:sx n="79" d="100"/>
          <a:sy n="79" d="100"/>
        </p:scale>
        <p:origin x="893"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t>2023/7/20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83DA20-3340-47F2-8F69-CF0BF6192198}" type="slidenum">
              <a:rPr lang="zh-CN" altLang="en-US" smtClean="0"/>
              <a:t>5</a:t>
            </a:fld>
            <a:endParaRPr lang="zh-CN" altLang="en-US"/>
          </a:p>
        </p:txBody>
      </p:sp>
    </p:spTree>
    <p:extLst>
      <p:ext uri="{BB962C8B-B14F-4D97-AF65-F5344CB8AC3E}">
        <p14:creationId xmlns:p14="http://schemas.microsoft.com/office/powerpoint/2010/main" val="59451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A5B59B5-9BAE-C942-B8E0-470663D5EB2F}" type="datetimeFigureOut">
              <a:rPr lang="zh-CN" altLang="en-US"/>
              <a:t>2023/7/20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lang="zh-CN" altLang="en-US"/>
              <a:t>2023/7/20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198880"/>
          </a:xfrm>
          <a:prstGeom prst="rect">
            <a:avLst/>
          </a:prstGeom>
          <a:noFill/>
        </p:spPr>
        <p:txBody>
          <a:bodyPr wrap="square" rtlCol="0">
            <a:spAutoFit/>
          </a:bodyPr>
          <a:lstStyle/>
          <a:p>
            <a:pPr algn="ctr"/>
            <a:r>
              <a:rPr lang="en-US" altLang="zh-CN" sz="7200" b="1" dirty="0" err="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2023NLP</a:t>
            </a: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理论题汇报</a:t>
            </a:r>
          </a:p>
        </p:txBody>
      </p:sp>
      <p:sp>
        <p:nvSpPr>
          <p:cNvPr id="8" name="深度视觉·原创设计 https://www.docer.com/works?userid=22383862"/>
          <p:cNvSpPr txBox="1"/>
          <p:nvPr/>
        </p:nvSpPr>
        <p:spPr>
          <a:xfrm>
            <a:off x="2935710" y="4261677"/>
            <a:ext cx="6320580" cy="276860"/>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汇报者：陈羽彤</a:t>
            </a: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REPORT</a:t>
            </a:r>
            <a:endPar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3"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4"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bwMode="auto">
          <a:xfrm>
            <a:off x="996778" y="2218275"/>
            <a:ext cx="2036274" cy="1781314"/>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chemeClr val="accent2"/>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bwMode="auto">
          <a:xfrm>
            <a:off x="996778" y="221827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bwMode="auto">
          <a:xfrm>
            <a:off x="1122557" y="234235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bwMode="auto">
          <a:xfrm>
            <a:off x="3099786" y="2218275"/>
            <a:ext cx="2039674" cy="1781314"/>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chemeClr val="accent1"/>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bwMode="auto">
          <a:xfrm>
            <a:off x="3099785" y="2218275"/>
            <a:ext cx="1783015" cy="1781314"/>
          </a:xfrm>
          <a:custGeom>
            <a:avLst/>
            <a:gdLst>
              <a:gd name="T0" fmla="*/ 504 w 613"/>
              <a:gd name="T1" fmla="*/ 504 h 613"/>
              <a:gd name="T2" fmla="*/ 504 w 613"/>
              <a:gd name="T3" fmla="*/ 504 h 613"/>
              <a:gd name="T4" fmla="*/ 109 w 613"/>
              <a:gd name="T5" fmla="*/ 504 h 613"/>
              <a:gd name="T6" fmla="*/ 109 w 613"/>
              <a:gd name="T7" fmla="*/ 504 h 613"/>
              <a:gd name="T8" fmla="*/ 109 w 613"/>
              <a:gd name="T9" fmla="*/ 109 h 613"/>
              <a:gd name="T10" fmla="*/ 109 w 613"/>
              <a:gd name="T11" fmla="*/ 109 h 613"/>
              <a:gd name="T12" fmla="*/ 504 w 613"/>
              <a:gd name="T13" fmla="*/ 109 h 613"/>
              <a:gd name="T14" fmla="*/ 504 w 613"/>
              <a:gd name="T15" fmla="*/ 109 h 613"/>
              <a:gd name="T16" fmla="*/ 504 w 613"/>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3" y="218"/>
                  <a:pt x="613" y="395"/>
                  <a:pt x="504" y="504"/>
                </a:cubicBezTo>
                <a:close/>
              </a:path>
            </a:pathLst>
          </a:custGeom>
          <a:solidFill>
            <a:schemeClr val="accent1"/>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bwMode="auto">
          <a:xfrm>
            <a:off x="3224715" y="2342355"/>
            <a:ext cx="1533155" cy="1533154"/>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8" y="527"/>
                  <a:pt x="94" y="433"/>
                </a:cubicBezTo>
                <a:cubicBezTo>
                  <a:pt x="94" y="433"/>
                  <a:pt x="94" y="433"/>
                  <a:pt x="94" y="433"/>
                </a:cubicBezTo>
                <a:cubicBezTo>
                  <a:pt x="0" y="339"/>
                  <a:pt x="0" y="188"/>
                  <a:pt x="94" y="94"/>
                </a:cubicBezTo>
                <a:cubicBezTo>
                  <a:pt x="94" y="94"/>
                  <a:pt x="94" y="94"/>
                  <a:pt x="94" y="94"/>
                </a:cubicBezTo>
                <a:cubicBezTo>
                  <a:pt x="188"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5206193" y="2218275"/>
            <a:ext cx="2036274" cy="1781314"/>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chemeClr val="accent3"/>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5206193" y="221827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3"/>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5331972" y="234235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7309200" y="2218275"/>
            <a:ext cx="2037974" cy="1781314"/>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chemeClr val="accent1"/>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7309200" y="2218275"/>
            <a:ext cx="1779615" cy="1781314"/>
          </a:xfrm>
          <a:custGeom>
            <a:avLst/>
            <a:gdLst>
              <a:gd name="T0" fmla="*/ 504 w 612"/>
              <a:gd name="T1" fmla="*/ 504 h 613"/>
              <a:gd name="T2" fmla="*/ 504 w 612"/>
              <a:gd name="T3" fmla="*/ 504 h 613"/>
              <a:gd name="T4" fmla="*/ 109 w 612"/>
              <a:gd name="T5" fmla="*/ 504 h 613"/>
              <a:gd name="T6" fmla="*/ 109 w 612"/>
              <a:gd name="T7" fmla="*/ 504 h 613"/>
              <a:gd name="T8" fmla="*/ 109 w 612"/>
              <a:gd name="T9" fmla="*/ 109 h 613"/>
              <a:gd name="T10" fmla="*/ 109 w 612"/>
              <a:gd name="T11" fmla="*/ 109 h 613"/>
              <a:gd name="T12" fmla="*/ 504 w 612"/>
              <a:gd name="T13" fmla="*/ 109 h 613"/>
              <a:gd name="T14" fmla="*/ 504 w 612"/>
              <a:gd name="T15" fmla="*/ 109 h 613"/>
              <a:gd name="T16" fmla="*/ 504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2" y="218"/>
                  <a:pt x="612" y="395"/>
                  <a:pt x="504" y="504"/>
                </a:cubicBezTo>
                <a:close/>
              </a:path>
            </a:pathLst>
          </a:custGeom>
          <a:solidFill>
            <a:schemeClr val="accent1"/>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bwMode="auto">
          <a:xfrm>
            <a:off x="7432430" y="2342355"/>
            <a:ext cx="1533155" cy="1533154"/>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7" y="527"/>
                  <a:pt x="94" y="433"/>
                </a:cubicBezTo>
                <a:cubicBezTo>
                  <a:pt x="94" y="433"/>
                  <a:pt x="94" y="433"/>
                  <a:pt x="94" y="433"/>
                </a:cubicBezTo>
                <a:cubicBezTo>
                  <a:pt x="0" y="339"/>
                  <a:pt x="0" y="188"/>
                  <a:pt x="94" y="94"/>
                </a:cubicBezTo>
                <a:cubicBezTo>
                  <a:pt x="94" y="94"/>
                  <a:pt x="94" y="94"/>
                  <a:pt x="94" y="94"/>
                </a:cubicBezTo>
                <a:cubicBezTo>
                  <a:pt x="187"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bwMode="auto">
          <a:xfrm>
            <a:off x="9413907" y="221827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p:nvPr/>
        </p:nvSpPr>
        <p:spPr bwMode="auto">
          <a:xfrm>
            <a:off x="9539686" y="234235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p:nvPr/>
        </p:nvSpPr>
        <p:spPr>
          <a:xfrm>
            <a:off x="1122557" y="2940339"/>
            <a:ext cx="165723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核心</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7" name="深度视觉·原创设计 https://www.docer.com/works?userid=22383862"/>
          <p:cNvSpPr/>
          <p:nvPr/>
        </p:nvSpPr>
        <p:spPr>
          <a:xfrm>
            <a:off x="3445221" y="2940339"/>
            <a:ext cx="10921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遗忘门</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8" name="深度视觉·原创设计 https://www.docer.com/works?userid=22383862"/>
          <p:cNvSpPr/>
          <p:nvPr/>
        </p:nvSpPr>
        <p:spPr>
          <a:xfrm>
            <a:off x="5549929" y="2940339"/>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记忆门</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9" name="深度视觉·原创设计 https://www.docer.com/works?userid=22383862"/>
          <p:cNvSpPr/>
          <p:nvPr/>
        </p:nvSpPr>
        <p:spPr>
          <a:xfrm>
            <a:off x="7460424" y="2940339"/>
            <a:ext cx="150516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更新细胞状态</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0" name="深度视觉·原创设计 https://www.docer.com/works?userid=22383862"/>
          <p:cNvSpPr/>
          <p:nvPr/>
        </p:nvSpPr>
        <p:spPr>
          <a:xfrm>
            <a:off x="9758495" y="2940339"/>
            <a:ext cx="10921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输出门</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extLst>
      <p:ext uri="{BB962C8B-B14F-4D97-AF65-F5344CB8AC3E}">
        <p14:creationId xmlns:p14="http://schemas.microsoft.com/office/powerpoint/2010/main" val="31829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的核心</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609860" y="1359742"/>
                <a:ext cx="5738338" cy="1631216"/>
              </a:xfrm>
              <a:prstGeom prst="rect">
                <a:avLst/>
              </a:prstGeom>
            </p:spPr>
            <p:txBody>
              <a:bodyPr wrap="square">
                <a:spAutoFit/>
              </a:bodyPr>
              <a:lstStyle/>
              <a:p>
                <a:pPr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en-US" altLang="zh-CN" sz="1600" dirty="0">
                    <a:latin typeface="汉仪正圆-55W" panose="00020600040101010101" pitchFamily="18" charset="-122"/>
                    <a:ea typeface="汉仪正圆-55W" panose="00020600040101010101" pitchFamily="18" charset="-122"/>
                    <a:sym typeface="汉仪正圆-55W" panose="00020600040101010101" pitchFamily="18" charset="-122"/>
                  </a:rPr>
                  <a:t> Cell State(</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细胞状态</a:t>
                </a:r>
                <a:r>
                  <a:rPr lang="en-US" altLang="zh-CN" sz="1600" b="0" dirty="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，用来保存当前</a:t>
                </a:r>
                <a:r>
                  <a:rPr lang="en-US" altLang="zh-CN" sz="1600" b="0" dirty="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的状态信息并</a:t>
                </a:r>
                <a:r>
                  <a:rPr lang="en-US" altLang="zh-CN" sz="1600" dirty="0">
                    <a:latin typeface="汉仪正圆-55W" panose="00020600040101010101" pitchFamily="18" charset="-122"/>
                    <a:ea typeface="汉仪正圆-55W" panose="00020600040101010101" pitchFamily="18" charset="-122"/>
                    <a:sym typeface="汉仪正圆-55W" panose="00020600040101010101" pitchFamily="18" charset="-122"/>
                  </a:rPr>
                  <a:t>  </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传递到下一时刻的</a:t>
                </a:r>
                <a:r>
                  <a:rPr lang="en-US" altLang="zh-CN" sz="1600" b="0" dirty="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中，相当于</a:t>
                </a:r>
                <a:r>
                  <a:rPr lang="en-US" altLang="zh-CN" sz="1600" b="0" dirty="0" err="1">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模型中的“自循环的箭头”，与通过遗忘门输入得到的</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进行按位相乘得到</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609860" y="1359742"/>
                <a:ext cx="5738338" cy="1631216"/>
              </a:xfrm>
              <a:prstGeom prst="rect">
                <a:avLst/>
              </a:prstGeom>
              <a:blipFill>
                <a:blip r:embed="rId2"/>
                <a:stretch>
                  <a:fillRect l="-531" t="-37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D669DC5-50AA-A9E7-D099-D0763D78538C}"/>
              </a:ext>
            </a:extLst>
          </p:cNvPr>
          <p:cNvPicPr>
            <a:picLocks noChangeAspect="1"/>
          </p:cNvPicPr>
          <p:nvPr/>
        </p:nvPicPr>
        <p:blipFill>
          <a:blip r:embed="rId3"/>
          <a:stretch>
            <a:fillRect/>
          </a:stretch>
        </p:blipFill>
        <p:spPr>
          <a:xfrm>
            <a:off x="22844" y="868771"/>
            <a:ext cx="5430008" cy="3362794"/>
          </a:xfrm>
          <a:prstGeom prst="rect">
            <a:avLst/>
          </a:prstGeom>
        </p:spPr>
      </p:pic>
      <mc:AlternateContent xmlns:mc="http://schemas.openxmlformats.org/markup-compatibility/2006" xmlns:a14="http://schemas.microsoft.com/office/drawing/2010/main">
        <mc:Choice Requires="a14">
          <p:sp>
            <p:nvSpPr>
              <p:cNvPr id="5" name="深度视觉·原创设计 https://www.docer.com/works?userid=22383862">
                <a:extLst>
                  <a:ext uri="{FF2B5EF4-FFF2-40B4-BE49-F238E27FC236}">
                    <a16:creationId xmlns:a16="http://schemas.microsoft.com/office/drawing/2014/main" id="{3EA13DED-D363-19DC-A6D0-AA54E2AE35A4}"/>
                  </a:ext>
                </a:extLst>
              </p:cNvPr>
              <p:cNvSpPr/>
              <p:nvPr/>
            </p:nvSpPr>
            <p:spPr>
              <a:xfrm>
                <a:off x="5452852" y="2554183"/>
                <a:ext cx="5738338" cy="1118255"/>
              </a:xfrm>
              <a:prstGeom prst="rect">
                <a:avLst/>
              </a:prstGeom>
            </p:spPr>
            <p:txBody>
              <a:bodyPr wrap="square">
                <a:spAutoFit/>
              </a:bodyPr>
              <a:lstStyle/>
              <a:p>
                <a:pPr defTabSz="1217930">
                  <a:lnSpc>
                    <a:spcPts val="2000"/>
                  </a:lnSpc>
                  <a:defRPr/>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acc>
                        <m:accPr>
                          <m:chr m:val="̃"/>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sub>
                          </m:sSub>
                        </m:e>
                      </m:acc>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m:oMathPara>
                </a14:m>
                <a:endParaRPr lang="en-US" altLang="zh-CN" sz="16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5" name="深度视觉·原创设计 https://www.docer.com/works?userid=22383862">
                <a:extLst>
                  <a:ext uri="{FF2B5EF4-FFF2-40B4-BE49-F238E27FC236}">
                    <a16:creationId xmlns:a16="http://schemas.microsoft.com/office/drawing/2014/main" id="{3EA13DED-D363-19DC-A6D0-AA54E2AE35A4}"/>
                  </a:ext>
                </a:extLst>
              </p:cNvPr>
              <p:cNvSpPr>
                <a:spLocks noRot="1" noChangeAspect="1" noMove="1" noResize="1" noEditPoints="1" noAdjustHandles="1" noChangeArrowheads="1" noChangeShapeType="1" noTextEdit="1"/>
              </p:cNvSpPr>
              <p:nvPr/>
            </p:nvSpPr>
            <p:spPr>
              <a:xfrm>
                <a:off x="5452852" y="2554183"/>
                <a:ext cx="5738338" cy="1118255"/>
              </a:xfrm>
              <a:prstGeom prst="rect">
                <a:avLst/>
              </a:prstGeom>
              <a:blipFill>
                <a:blip r:embed="rId4"/>
                <a:stretch>
                  <a:fillRect l="-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深度视觉·原创设计 https://www.docer.com/works?userid=22383862">
                <a:extLst>
                  <a:ext uri="{FF2B5EF4-FFF2-40B4-BE49-F238E27FC236}">
                    <a16:creationId xmlns:a16="http://schemas.microsoft.com/office/drawing/2014/main" id="{CF6A78EB-35F6-AF03-3138-B94C2144D326}"/>
                  </a:ext>
                </a:extLst>
              </p:cNvPr>
              <p:cNvSpPr/>
              <p:nvPr/>
            </p:nvSpPr>
            <p:spPr>
              <a:xfrm>
                <a:off x="5605252" y="3501960"/>
                <a:ext cx="5738338" cy="111825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原文中：</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 is the cell activation vector</a:t>
                </a:r>
              </a:p>
              <a:p>
                <a:pPr defTabSz="1217930">
                  <a:lnSpc>
                    <a:spcPts val="2000"/>
                  </a:lnSpc>
                  <a:defRPr/>
                </a:pPr>
                <a14:m>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是细胞激活向量</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6" name="深度视觉·原创设计 https://www.docer.com/works?userid=22383862">
                <a:extLst>
                  <a:ext uri="{FF2B5EF4-FFF2-40B4-BE49-F238E27FC236}">
                    <a16:creationId xmlns:a16="http://schemas.microsoft.com/office/drawing/2014/main" id="{CF6A78EB-35F6-AF03-3138-B94C2144D326}"/>
                  </a:ext>
                </a:extLst>
              </p:cNvPr>
              <p:cNvSpPr>
                <a:spLocks noRot="1" noChangeAspect="1" noMove="1" noResize="1" noEditPoints="1" noAdjustHandles="1" noChangeArrowheads="1" noChangeShapeType="1" noTextEdit="1"/>
              </p:cNvSpPr>
              <p:nvPr/>
            </p:nvSpPr>
            <p:spPr>
              <a:xfrm>
                <a:off x="5605252" y="3501960"/>
                <a:ext cx="5738338" cy="1118255"/>
              </a:xfrm>
              <a:prstGeom prst="rect">
                <a:avLst/>
              </a:prstGeom>
              <a:blipFill>
                <a:blip r:embed="rId5"/>
                <a:stretch>
                  <a:fillRect l="-531" t="-54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28A455D-1BA1-E7AD-2514-3516D5C46479}"/>
              </a:ext>
            </a:extLst>
          </p:cNvPr>
          <p:cNvPicPr>
            <a:picLocks noChangeAspect="1"/>
          </p:cNvPicPr>
          <p:nvPr/>
        </p:nvPicPr>
        <p:blipFill>
          <a:blip r:embed="rId6"/>
          <a:stretch>
            <a:fillRect/>
          </a:stretch>
        </p:blipFill>
        <p:spPr>
          <a:xfrm>
            <a:off x="1543123" y="4623295"/>
            <a:ext cx="1752845" cy="1771897"/>
          </a:xfrm>
          <a:prstGeom prst="rect">
            <a:avLst/>
          </a:prstGeom>
        </p:spPr>
      </p:pic>
      <p:sp>
        <p:nvSpPr>
          <p:cNvPr id="9" name="深度视觉·原创设计 https://www.docer.com/works?userid=22383862">
            <a:extLst>
              <a:ext uri="{FF2B5EF4-FFF2-40B4-BE49-F238E27FC236}">
                <a16:creationId xmlns:a16="http://schemas.microsoft.com/office/drawing/2014/main" id="{A075DC4C-F9A1-1A08-CC81-399701D7A056}"/>
              </a:ext>
            </a:extLst>
          </p:cNvPr>
          <p:cNvSpPr/>
          <p:nvPr/>
        </p:nvSpPr>
        <p:spPr>
          <a:xfrm>
            <a:off x="5452852" y="5139556"/>
            <a:ext cx="5738338" cy="605294"/>
          </a:xfrm>
          <a:prstGeom prst="rect">
            <a:avLst/>
          </a:prstGeom>
        </p:spPr>
        <p:txBody>
          <a:bodyPr wrap="square">
            <a:spAutoFit/>
          </a:bodyPr>
          <a:lstStyle/>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9695578B-6836-8739-5D7E-F6D166DE5A61}"/>
              </a:ext>
            </a:extLst>
          </p:cNvPr>
          <p:cNvSpPr/>
          <p:nvPr/>
        </p:nvSpPr>
        <p:spPr>
          <a:xfrm>
            <a:off x="5605252" y="5291956"/>
            <a:ext cx="5738338" cy="605294"/>
          </a:xfrm>
          <a:prstGeom prst="rect">
            <a:avLst/>
          </a:prstGeom>
        </p:spPr>
        <p:txBody>
          <a:bodyPr wrap="square">
            <a:spAutoFit/>
          </a:bodyPr>
          <a:lstStyle/>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11" name="深度视觉·原创设计 https://www.docer.com/works?userid=22383862">
                <a:extLst>
                  <a:ext uri="{FF2B5EF4-FFF2-40B4-BE49-F238E27FC236}">
                    <a16:creationId xmlns:a16="http://schemas.microsoft.com/office/drawing/2014/main" id="{24E94486-6DFE-9592-5E24-D6B8701BB86E}"/>
                  </a:ext>
                </a:extLst>
              </p:cNvPr>
              <p:cNvSpPr/>
              <p:nvPr/>
            </p:nvSpPr>
            <p:spPr>
              <a:xfrm>
                <a:off x="5529052" y="4713823"/>
                <a:ext cx="5738338" cy="2144177"/>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门：引入或去除细胞状态</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中的信息；左图的门包含一个</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神经网络层和一个按位的乘法操作</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神经网络层可以将输入信号转换为</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之间的数值，用来描述有多少量的输入信号可以通过</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𝑥</m:t>
                          </m:r>
                        </m:e>
                      </m:d>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box>
                        <m:box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boxPr>
                        <m:e>
                          <m:argPr>
                            <m:argSz m:val="-1"/>
                          </m:argPr>
                          <m:f>
                            <m:f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fPr>
                            <m:num>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num>
                            <m:den>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Sup>
                                <m:sSup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𝑥</m:t>
                                  </m:r>
                                </m:sup>
                              </m:sSup>
                            </m:den>
                          </m:f>
                        </m:e>
                      </m:box>
                    </m:oMath>
                  </m:oMathPara>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11" name="深度视觉·原创设计 https://www.docer.com/works?userid=22383862">
                <a:extLst>
                  <a:ext uri="{FF2B5EF4-FFF2-40B4-BE49-F238E27FC236}">
                    <a16:creationId xmlns:a16="http://schemas.microsoft.com/office/drawing/2014/main" id="{24E94486-6DFE-9592-5E24-D6B8701BB86E}"/>
                  </a:ext>
                </a:extLst>
              </p:cNvPr>
              <p:cNvSpPr>
                <a:spLocks noRot="1" noChangeAspect="1" noMove="1" noResize="1" noEditPoints="1" noAdjustHandles="1" noChangeArrowheads="1" noChangeShapeType="1" noTextEdit="1"/>
              </p:cNvSpPr>
              <p:nvPr/>
            </p:nvSpPr>
            <p:spPr>
              <a:xfrm>
                <a:off x="5529052" y="4713823"/>
                <a:ext cx="5738338" cy="2144177"/>
              </a:xfrm>
              <a:prstGeom prst="rect">
                <a:avLst/>
              </a:prstGeom>
              <a:blipFill>
                <a:blip r:embed="rId7"/>
                <a:stretch>
                  <a:fillRect l="-638" t="-2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423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遗忘门</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9438" y="1891248"/>
                <a:ext cx="5738338" cy="3348609"/>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决定了细胞状态</a:t>
                </a:r>
                <a14:m>
                  <m:oMath xmlns:m="http://schemas.openxmlformats.org/officeDocument/2006/math">
                    <m:sSub>
                      <m:sSubPr>
                        <m:ctrlP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中哪些信息将被遗忘</a:t>
                </a:r>
                <a:endParaRPr lang="en-US" altLang="zh-CN" sz="2000" u="sng">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2</a:t>
                </a:r>
                <a:r>
                  <a:rPr lang="en-US" altLang="zh-CN" sz="2000" b="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2000" b="0">
                    <a:latin typeface="Cambria Math" panose="02040503050406030204" pitchFamily="18" charset="0"/>
                    <a:ea typeface="汉仪正圆-55W" panose="00020600040101010101" pitchFamily="18" charset="-122"/>
                    <a:sym typeface="汉仪正圆-55W" panose="00020600040101010101" pitchFamily="18" charset="-122"/>
                  </a:rPr>
                  <a:t>门：</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神经网络层</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参数</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为</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oMath>
                </a14:m>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接收</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时刻</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的输入信号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−1</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时刻</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的上一个输出信号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这两个信号</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拼接</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以后输入到</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神经网络层中，然后输出信号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范围在</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之间</a:t>
                </a:r>
                <a:endParaRPr lang="en-US" altLang="zh-CN" sz="20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4.</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并与</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相乘来决定</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中哪些信息将被保留，哪些信息要被舍弃</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9438" y="1891248"/>
                <a:ext cx="5738338" cy="3348609"/>
              </a:xfrm>
              <a:prstGeom prst="rect">
                <a:avLst/>
              </a:prstGeom>
              <a:blipFill>
                <a:blip r:embed="rId2"/>
                <a:stretch>
                  <a:fillRect l="-1062" t="-909" r="-10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D36A6D-FE3A-4CCE-F039-DFA892A24C7B}"/>
              </a:ext>
            </a:extLst>
          </p:cNvPr>
          <p:cNvPicPr>
            <a:picLocks noChangeAspect="1"/>
          </p:cNvPicPr>
          <p:nvPr/>
        </p:nvPicPr>
        <p:blipFill>
          <a:blip r:embed="rId3"/>
          <a:stretch>
            <a:fillRect/>
          </a:stretch>
        </p:blipFill>
        <p:spPr>
          <a:xfrm>
            <a:off x="31820" y="1588105"/>
            <a:ext cx="4934639" cy="3200847"/>
          </a:xfrm>
          <a:prstGeom prst="rect">
            <a:avLst/>
          </a:prstGeom>
        </p:spPr>
      </p:pic>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5513681" y="5567703"/>
                <a:ext cx="5738338" cy="861774"/>
              </a:xfrm>
              <a:prstGeom prst="rect">
                <a:avLst/>
              </a:prstGeom>
            </p:spPr>
            <p:txBody>
              <a:bodyPr wrap="square">
                <a:spAutoFit/>
              </a:bodyPr>
              <a:lstStyle/>
              <a:p>
                <a:pPr defTabSz="1217930">
                  <a:lnSpc>
                    <a:spcPts val="2000"/>
                  </a:lnSpc>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5513681" y="5567703"/>
                <a:ext cx="5738338" cy="861774"/>
              </a:xfrm>
              <a:prstGeom prst="rect">
                <a:avLst/>
              </a:prstGeom>
              <a:blipFill>
                <a:blip r:embed="rId4"/>
                <a:stretch>
                  <a:fillRect t="-5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43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记忆门</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4445" y="1239315"/>
                <a:ext cx="5738338" cy="4564839"/>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决定了新输入</a:t>
                </a:r>
                <a14:m>
                  <m:oMath xmlns:m="http://schemas.openxmlformats.org/officeDocument/2006/math">
                    <m:r>
                      <a:rPr lang="zh-CN" altLang="en-US" sz="200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的</m:t>
                    </m:r>
                    <m:r>
                      <a:rPr lang="zh-CN" altLang="en-US" sz="2000" i="1" u="sng">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信息</m:t>
                    </m:r>
                    <m:sSub>
                      <m:sSubPr>
                        <m:ctrlP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i="1" u="sng">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中哪些信息将被保留</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门：</a:t>
                </a:r>
                <a:endParaRPr lang="en-US" altLang="zh-CN" sz="20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神经网络层，参数为</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作用跟遗忘门一样</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，输出一个</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的数值</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来决定哪些信息需要被更新；</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，参数为</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，作用是将输入的</a:t>
                </a:r>
                <a14:m>
                  <m:oMath xmlns:m="http://schemas.openxmlformats.org/officeDocument/2006/math">
                    <m:sSub>
                      <m:sSubPr>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整合，通过</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创建一个新的候选向量</a:t>
                </a:r>
                <a14:m>
                  <m:oMath xmlns:m="http://schemas.openxmlformats.org/officeDocument/2006/math">
                    <m:acc>
                      <m:accPr>
                        <m:chr m:val="̃"/>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e>
                    </m:acc>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，范围</m:t>
                    </m:r>
                  </m:oMath>
                </a14:m>
                <a: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a:t>在</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到</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之间</a:t>
                </a:r>
                <a:endParaRPr lang="en-US" altLang="zh-CN" sz="20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u="sng">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4445" y="1239315"/>
                <a:ext cx="5738338" cy="4564839"/>
              </a:xfrm>
              <a:prstGeom prst="rect">
                <a:avLst/>
              </a:prstGeom>
              <a:blipFill>
                <a:blip r:embed="rId2"/>
                <a:stretch>
                  <a:fillRect l="-1169" t="-534" r="-1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5234445" y="4235382"/>
                <a:ext cx="5738338" cy="3364511"/>
              </a:xfrm>
              <a:prstGeom prst="rect">
                <a:avLst/>
              </a:prstGeom>
            </p:spPr>
            <p:txBody>
              <a:bodyPr wrap="square">
                <a:spAutoFit/>
              </a:bodyPr>
              <a:lstStyle/>
              <a:p>
                <a:pPr defTabSz="1217930">
                  <a:defRPr/>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funcPr>
                        <m:fName>
                          <m:r>
                            <m:rPr>
                              <m:sty m:val="p"/>
                            </m:rPr>
                            <a:rPr lang="en-US" altLang="zh-CN" sz="2400" b="0" i="0" smtClean="0">
                              <a:latin typeface="Cambria Math" panose="02040503050406030204" pitchFamily="18" charset="0"/>
                              <a:ea typeface="汉仪正圆-55W" panose="00020600040101010101" pitchFamily="18" charset="-122"/>
                              <a:sym typeface="汉仪正圆-55W" panose="00020600040101010101" pitchFamily="18" charset="-122"/>
                            </a:rPr>
                            <m:t>tanh</m:t>
                          </m:r>
                        </m:fName>
                        <m:e>
                          <m:d>
                            <m:d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d>
                        </m:e>
                      </m:func>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box>
                        <m:box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boxPr>
                        <m:e>
                          <m:argPr>
                            <m:argSz m:val="-1"/>
                          </m:argPr>
                          <m:f>
                            <m:f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fPr>
                            <m:num>
                              <m:sSup>
                                <m:sSup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p>
                                <m:sSup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num>
                            <m:den>
                              <m:sSup>
                                <m:sSup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p>
                                <m:sSup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den>
                          </m:f>
                        </m:e>
                      </m:box>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acc>
                        <m:accPr>
                          <m:chr m:val="̃"/>
                          <m:ctrlPr>
                            <a:rPr lang="en-US" altLang="zh-CN" sz="24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24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e>
                      </m:acc>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func>
                        <m:func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funcPr>
                        <m:fName>
                          <m:r>
                            <m:rPr>
                              <m:sty m:val="p"/>
                            </m:rPr>
                            <a:rPr lang="en-US" altLang="zh-CN" sz="2400" b="0" i="0"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tanh</m:t>
                          </m:r>
                        </m:fName>
                        <m:e>
                          <m:d>
                            <m:d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sub>
                              </m:s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sub>
                              </m:sSub>
                            </m:e>
                          </m:d>
                        </m:e>
                      </m:func>
                    </m:oMath>
                  </m:oMathPara>
                </a14:m>
                <a:endParaRPr lang="en-US" altLang="zh-CN" sz="2400" b="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5234445" y="4235382"/>
                <a:ext cx="5738338" cy="3364511"/>
              </a:xfrm>
              <a:prstGeom prst="rect">
                <a:avLst/>
              </a:prstGeom>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4D1BE4D-0DBF-9EE5-ECB4-F70C8B31443A}"/>
              </a:ext>
            </a:extLst>
          </p:cNvPr>
          <p:cNvPicPr>
            <a:picLocks noChangeAspect="1"/>
          </p:cNvPicPr>
          <p:nvPr/>
        </p:nvPicPr>
        <p:blipFill>
          <a:blip r:embed="rId4"/>
          <a:stretch>
            <a:fillRect/>
          </a:stretch>
        </p:blipFill>
        <p:spPr>
          <a:xfrm>
            <a:off x="-1" y="1068686"/>
            <a:ext cx="5163271" cy="3162741"/>
          </a:xfrm>
          <a:prstGeom prst="rect">
            <a:avLst/>
          </a:prstGeom>
        </p:spPr>
      </p:pic>
    </p:spTree>
    <p:extLst>
      <p:ext uri="{BB962C8B-B14F-4D97-AF65-F5344CB8AC3E}">
        <p14:creationId xmlns:p14="http://schemas.microsoft.com/office/powerpoint/2010/main" val="37502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更新细胞状态</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9438" y="1891248"/>
                <a:ext cx="5738338" cy="1836400"/>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更新细胞状态</a:t>
                </a:r>
                <a14:m>
                  <m:oMath xmlns:m="http://schemas.openxmlformats.org/officeDocument/2006/math">
                    <m:sSub>
                      <m:sSubPr>
                        <m:ctrlP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中</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2</a:t>
                </a:r>
                <a:r>
                  <a:rPr lang="en-US" altLang="zh-CN" sz="2000" b="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遗忘门的输出</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与</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上一时刻的细胞状态</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相乘</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更新一部分信息，将</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记忆门的输出</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与</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遗忘门选择后的信息</a:t>
                </a:r>
                <a:r>
                  <a:rPr lang="zh-CN" altLang="en-US" sz="2000" b="0" u="sng">
                    <a:solidFill>
                      <a:srgbClr val="00B050"/>
                    </a:solidFill>
                    <a:latin typeface="汉仪正圆-55W" panose="00020600040101010101" pitchFamily="18" charset="-122"/>
                    <a:ea typeface="汉仪正圆-55W" panose="00020600040101010101" pitchFamily="18" charset="-122"/>
                    <a:sym typeface="汉仪正圆-55W" panose="00020600040101010101" pitchFamily="18" charset="-122"/>
                  </a:rPr>
                  <a:t>加和</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得到新的细胞状态</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3.</a:t>
                </a:r>
                <a:r>
                  <a:rPr lang="en-US" altLang="zh-CN" sz="2000">
                    <a:ea typeface="汉仪正圆-55W" panose="00020600040101010101" pitchFamily="18" charset="-122"/>
                    <a:sym typeface="汉仪正圆-55W" panose="00020600040101010101" pitchFamily="18" charset="-122"/>
                  </a:rPr>
                  <a:t> </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2000" i="1" smtClean="0">
                        <a:latin typeface="Cambria Math" panose="02040503050406030204" pitchFamily="18" charset="0"/>
                        <a:ea typeface="汉仪正圆-55W" panose="00020600040101010101" pitchFamily="18" charset="-122"/>
                        <a:sym typeface="汉仪正圆-55W" panose="00020600040101010101" pitchFamily="18" charset="-122"/>
                      </a:rPr>
                      <m:t>作为</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新的细胞状态传递下去</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9438" y="1891248"/>
                <a:ext cx="5738338" cy="1836400"/>
              </a:xfrm>
              <a:prstGeom prst="rect">
                <a:avLst/>
              </a:prstGeom>
              <a:blipFill>
                <a:blip r:embed="rId2"/>
                <a:stretch>
                  <a:fillRect l="-1062" t="-1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4356371" y="4384936"/>
                <a:ext cx="5738338" cy="1499193"/>
              </a:xfrm>
              <a:prstGeom prst="rect">
                <a:avLst/>
              </a:prstGeom>
            </p:spPr>
            <p:txBody>
              <a:bodyPr wrap="square">
                <a:spAutoFit/>
              </a:bodyPr>
              <a:lstStyle/>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acc>
                        <m:accPr>
                          <m: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acc>
                    </m:oMath>
                  </m:oMathPara>
                </a14:m>
                <a:endParaRPr lang="en-US" altLang="zh-CN" sz="24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24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4356371" y="4384936"/>
                <a:ext cx="5738338" cy="1499193"/>
              </a:xfrm>
              <a:prstGeom prst="rect">
                <a:avLst/>
              </a:prstGeom>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11A8D56-0F67-3662-5ACE-0B964B4F2D4A}"/>
              </a:ext>
            </a:extLst>
          </p:cNvPr>
          <p:cNvPicPr>
            <a:picLocks noChangeAspect="1"/>
          </p:cNvPicPr>
          <p:nvPr/>
        </p:nvPicPr>
        <p:blipFill>
          <a:blip r:embed="rId4"/>
          <a:stretch>
            <a:fillRect/>
          </a:stretch>
        </p:blipFill>
        <p:spPr>
          <a:xfrm>
            <a:off x="-1" y="973871"/>
            <a:ext cx="5144218" cy="3410426"/>
          </a:xfrm>
          <a:prstGeom prst="rect">
            <a:avLst/>
          </a:prstGeom>
        </p:spPr>
      </p:pic>
    </p:spTree>
    <p:extLst>
      <p:ext uri="{BB962C8B-B14F-4D97-AF65-F5344CB8AC3E}">
        <p14:creationId xmlns:p14="http://schemas.microsoft.com/office/powerpoint/2010/main" val="22232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输出门</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4445" y="1239315"/>
                <a:ext cx="5738338" cy="4247317"/>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得出对应的输出</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门</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层</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按位运算</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20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神经网络层，参数为</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作用跟遗忘门一样</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，输出一个</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的数值</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，参数为</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作用在</a:t>
                </a:r>
                <a14:m>
                  <m:oMath xmlns:m="http://schemas.openxmlformats.org/officeDocument/2006/math">
                    <m:sSub>
                      <m:sSubPr>
                        <m:ctrlPr>
                          <a:rPr lang="en-US" altLang="zh-CN" sz="200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 </m:t>
                    </m:r>
                    <m:r>
                      <a:rPr lang="zh-CN" altLang="en-US"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上</m:t>
                    </m:r>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，范围</m:t>
                    </m:r>
                  </m:oMath>
                </a14:m>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在</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到</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之间</a:t>
                </a:r>
                <a:endParaRPr lang="en-US" altLang="zh-CN" sz="20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3.</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通过两个门后得到的结果相乘得到</a:t>
                </a:r>
                <a:r>
                  <a:rPr lang="zh-CN" altLang="en-US" sz="200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a:t>输出信号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2000" b="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0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u="sng">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4445" y="1239315"/>
                <a:ext cx="5738338" cy="4247317"/>
              </a:xfrm>
              <a:prstGeom prst="rect">
                <a:avLst/>
              </a:prstGeom>
              <a:blipFill>
                <a:blip r:embed="rId2"/>
                <a:stretch>
                  <a:fillRect l="-1169" t="-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5234445" y="4235382"/>
                <a:ext cx="5738338" cy="3190617"/>
              </a:xfrm>
              <a:prstGeom prst="rect">
                <a:avLst/>
              </a:prstGeom>
            </p:spPr>
            <p:txBody>
              <a:bodyPr wrap="square">
                <a:spAutoFit/>
              </a:bodyPr>
              <a:lstStyle/>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func>
                        <m:func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funcPr>
                        <m:fName>
                          <m:r>
                            <m:rPr>
                              <m:sty m:val="p"/>
                            </m:rPr>
                            <a:rPr lang="en-US" altLang="zh-CN" sz="2400" b="0" i="0"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tanh</m:t>
                          </m:r>
                        </m:fName>
                        <m:e>
                          <m:d>
                            <m:d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e>
                      </m:func>
                    </m:oMath>
                  </m:oMathPara>
                </a14:m>
                <a:endParaRPr lang="en-US" altLang="zh-CN" sz="2400" b="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5234445" y="4235382"/>
                <a:ext cx="5738338" cy="3190617"/>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9D6CB72-8DF0-410A-A8FB-9B0619208689}"/>
              </a:ext>
            </a:extLst>
          </p:cNvPr>
          <p:cNvPicPr>
            <a:picLocks noChangeAspect="1"/>
          </p:cNvPicPr>
          <p:nvPr/>
        </p:nvPicPr>
        <p:blipFill>
          <a:blip r:embed="rId4"/>
          <a:stretch>
            <a:fillRect/>
          </a:stretch>
        </p:blipFill>
        <p:spPr>
          <a:xfrm>
            <a:off x="-1" y="1112603"/>
            <a:ext cx="5020376" cy="3362794"/>
          </a:xfrm>
          <a:prstGeom prst="rect">
            <a:avLst/>
          </a:prstGeom>
        </p:spPr>
      </p:pic>
    </p:spTree>
    <p:extLst>
      <p:ext uri="{BB962C8B-B14F-4D97-AF65-F5344CB8AC3E}">
        <p14:creationId xmlns:p14="http://schemas.microsoft.com/office/powerpoint/2010/main" val="7200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541486"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443790" y="480270"/>
            <a:ext cx="3725333"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r>
              <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变体①门上加窥视孔</a:t>
            </a:r>
          </a:p>
        </p:txBody>
      </p:sp>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9438" y="1891248"/>
            <a:ext cx="5738338" cy="1785104"/>
          </a:xfrm>
          <a:prstGeom prst="rect">
            <a:avLst/>
          </a:prstGeom>
        </p:spPr>
        <p:txBody>
          <a:bodyPr wrap="square">
            <a:spAutoFit/>
          </a:bodyPr>
          <a:lstStyle/>
          <a:p>
            <a:pPr defTabSz="1217930">
              <a:defRPr/>
            </a:pP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引入额外连接来使门控能够观察到细胞状态的信息，更好地捕捉到序列数据中的长期依赖关系</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4966459" y="3521878"/>
                <a:ext cx="5738338" cy="1256370"/>
              </a:xfrm>
              <a:prstGeom prst="rect">
                <a:avLst/>
              </a:prstGeom>
            </p:spPr>
            <p:txBody>
              <a:bodyPr wrap="square">
                <a:spAutoFit/>
              </a:bodyPr>
              <a:lstStyle/>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𝑓</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𝑓</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e>
                      </m:d>
                    </m:oMath>
                  </m:oMathPara>
                </a14:m>
                <a:endParaRPr lang="en-US" altLang="zh-CN" sz="24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e>
                      </m:d>
                    </m:oMath>
                  </m:oMathPara>
                </a14:m>
                <a:endParaRPr lang="en-US" altLang="zh-CN" sz="24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4966459" y="3521878"/>
                <a:ext cx="5738338" cy="125637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E64974A-ED3D-20C2-B01E-1F85F1758295}"/>
              </a:ext>
            </a:extLst>
          </p:cNvPr>
          <p:cNvPicPr>
            <a:picLocks noChangeAspect="1"/>
          </p:cNvPicPr>
          <p:nvPr/>
        </p:nvPicPr>
        <p:blipFill>
          <a:blip r:embed="rId3"/>
          <a:stretch>
            <a:fillRect/>
          </a:stretch>
        </p:blipFill>
        <p:spPr>
          <a:xfrm>
            <a:off x="0" y="1192517"/>
            <a:ext cx="5048955" cy="3219899"/>
          </a:xfrm>
          <a:prstGeom prst="rect">
            <a:avLst/>
          </a:prstGeom>
        </p:spPr>
      </p:pic>
    </p:spTree>
    <p:extLst>
      <p:ext uri="{BB962C8B-B14F-4D97-AF65-F5344CB8AC3E}">
        <p14:creationId xmlns:p14="http://schemas.microsoft.com/office/powerpoint/2010/main" val="31893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时间门</a:t>
            </a: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124214" y="1351207"/>
                <a:ext cx="6407386" cy="2144177"/>
              </a:xfrm>
              <a:prstGeom prst="rect">
                <a:avLst/>
              </a:prstGeom>
            </p:spPr>
            <p:txBody>
              <a:bodyPr wrap="square">
                <a:spAutoFit/>
              </a:bodyPr>
              <a:lstStyle/>
              <a:p>
                <a:pPr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相比于</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新增了一个时间门</a:t>
                </a:r>
                <a14:m>
                  <m:oMath xmlns:m="http://schemas.openxmlformats.org/officeDocument/2006/math">
                    <m:sSub>
                      <m:sSubPr>
                        <m:ctrlP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门的</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开启和关闭</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受到一个由三个参数指定的独立的有节奏的震荡的控制</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三个参数：</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控制振荡的实时</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周期</a:t>
                </a:r>
                <a:endParaRPr lang="en-US" altLang="zh-CN"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𝑟</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𝑜𝑛</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控制</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门开启阶段相对于整个时期的</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比率</a:t>
                </a:r>
                <a:endParaRPr lang="en-US" altLang="zh-CN"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③</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：控制每个</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细胞在振荡中的阶段切换，是</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相位偏移</a:t>
                </a:r>
                <a:endParaRPr lang="en-US" altLang="zh-CN"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124214" y="1351207"/>
                <a:ext cx="6407386" cy="2144177"/>
              </a:xfrm>
              <a:prstGeom prst="rect">
                <a:avLst/>
              </a:prstGeom>
              <a:blipFill>
                <a:blip r:embed="rId2"/>
                <a:stretch>
                  <a:fillRect l="-571" t="-285"/>
                </a:stretch>
              </a:blipFill>
            </p:spPr>
            <p:txBody>
              <a:bodyPr/>
              <a:lstStyle/>
              <a:p>
                <a:r>
                  <a:rPr lang="zh-CN" altLang="en-US">
                    <a:noFill/>
                  </a:rPr>
                  <a:t> </a:t>
                </a:r>
              </a:p>
            </p:txBody>
          </p:sp>
        </mc:Fallback>
      </mc:AlternateContent>
      <p:pic>
        <p:nvPicPr>
          <p:cNvPr id="3" name="图片 2" descr="图示, 示意图&#10;&#10;描述已自动生成">
            <a:extLst>
              <a:ext uri="{FF2B5EF4-FFF2-40B4-BE49-F238E27FC236}">
                <a16:creationId xmlns:a16="http://schemas.microsoft.com/office/drawing/2014/main" id="{FD583E89-E540-F722-9E68-F9E8EAA65CA7}"/>
              </a:ext>
            </a:extLst>
          </p:cNvPr>
          <p:cNvPicPr>
            <a:picLocks noChangeAspect="1"/>
          </p:cNvPicPr>
          <p:nvPr/>
        </p:nvPicPr>
        <p:blipFill>
          <a:blip r:embed="rId3"/>
          <a:stretch>
            <a:fillRect/>
          </a:stretch>
        </p:blipFill>
        <p:spPr>
          <a:xfrm>
            <a:off x="0" y="868772"/>
            <a:ext cx="4368628" cy="3109048"/>
          </a:xfrm>
          <a:prstGeom prst="rect">
            <a:avLst/>
          </a:prstGeom>
        </p:spPr>
      </p:pic>
      <mc:AlternateContent xmlns:mc="http://schemas.openxmlformats.org/markup-compatibility/2006" xmlns:a14="http://schemas.microsoft.com/office/drawing/2010/main">
        <mc:Choice Requires="a14">
          <p:sp>
            <p:nvSpPr>
              <p:cNvPr id="4" name="深度视觉·原创设计 https://www.docer.com/works?userid=22383862">
                <a:extLst>
                  <a:ext uri="{FF2B5EF4-FFF2-40B4-BE49-F238E27FC236}">
                    <a16:creationId xmlns:a16="http://schemas.microsoft.com/office/drawing/2014/main" id="{D4FE0D45-75E1-2C07-ACB6-AAD50C09784B}"/>
                  </a:ext>
                </a:extLst>
              </p:cNvPr>
              <p:cNvSpPr/>
              <p:nvPr/>
            </p:nvSpPr>
            <p:spPr>
              <a:xfrm>
                <a:off x="5124213" y="3485404"/>
                <a:ext cx="6754519" cy="605294"/>
              </a:xfrm>
              <a:prstGeom prst="rect">
                <a:avLst/>
              </a:prstGeom>
            </p:spPr>
            <p:txBody>
              <a:bodyPr wrap="square">
                <a:spAutoFit/>
              </a:bodyPr>
              <a:lstStyle/>
              <a:p>
                <a:pPr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的计算类似于传播梯度的整流线性单元</a:t>
                </a:r>
                <a:r>
                  <a:rPr lang="en-US" altLang="zh-CN" sz="1600" b="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这句话是直译，没太看懂</a:t>
                </a:r>
                <a:r>
                  <a:rPr lang="en-US" altLang="zh-CN" sz="1600" b="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4" name="深度视觉·原创设计 https://www.docer.com/works?userid=22383862">
                <a:extLst>
                  <a:ext uri="{FF2B5EF4-FFF2-40B4-BE49-F238E27FC236}">
                    <a16:creationId xmlns:a16="http://schemas.microsoft.com/office/drawing/2014/main" id="{D4FE0D45-75E1-2C07-ACB6-AAD50C09784B}"/>
                  </a:ext>
                </a:extLst>
              </p:cNvPr>
              <p:cNvSpPr>
                <a:spLocks noRot="1" noChangeAspect="1" noMove="1" noResize="1" noEditPoints="1" noAdjustHandles="1" noChangeArrowheads="1" noChangeShapeType="1" noTextEdit="1"/>
              </p:cNvSpPr>
              <p:nvPr/>
            </p:nvSpPr>
            <p:spPr>
              <a:xfrm>
                <a:off x="5124213" y="3485404"/>
                <a:ext cx="6754519" cy="605294"/>
              </a:xfrm>
              <a:prstGeom prst="rect">
                <a:avLst/>
              </a:prstGeom>
              <a:blipFill>
                <a:blip r:embed="rId4"/>
                <a:stretch>
                  <a:fillRect t="-1010"/>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6C3B6B99-B865-BEE7-5C16-93B0F7A9DA90}"/>
              </a:ext>
            </a:extLst>
          </p:cNvPr>
          <p:cNvPicPr>
            <a:picLocks noChangeAspect="1"/>
          </p:cNvPicPr>
          <p:nvPr/>
        </p:nvPicPr>
        <p:blipFill>
          <a:blip r:embed="rId5"/>
          <a:stretch>
            <a:fillRect/>
          </a:stretch>
        </p:blipFill>
        <p:spPr>
          <a:xfrm>
            <a:off x="3274609" y="4085691"/>
            <a:ext cx="8763353" cy="1645766"/>
          </a:xfrm>
          <a:prstGeom prst="rect">
            <a:avLst/>
          </a:prstGeom>
        </p:spPr>
      </p:pic>
      <p:sp>
        <p:nvSpPr>
          <p:cNvPr id="11" name="深度视觉·原创设计 https://www.docer.com/works?userid=22383862">
            <a:extLst>
              <a:ext uri="{FF2B5EF4-FFF2-40B4-BE49-F238E27FC236}">
                <a16:creationId xmlns:a16="http://schemas.microsoft.com/office/drawing/2014/main" id="{E4F5D41D-6615-AE53-E828-314CF7EE8F1A}"/>
              </a:ext>
            </a:extLst>
          </p:cNvPr>
          <p:cNvSpPr/>
          <p:nvPr/>
        </p:nvSpPr>
        <p:spPr>
          <a:xfrm>
            <a:off x="653570"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a:extLst>
              <a:ext uri="{FF2B5EF4-FFF2-40B4-BE49-F238E27FC236}">
                <a16:creationId xmlns:a16="http://schemas.microsoft.com/office/drawing/2014/main" id="{DE23EC54-A499-EE94-5748-186107BC6A28}"/>
              </a:ext>
            </a:extLst>
          </p:cNvPr>
          <p:cNvSpPr txBox="1"/>
          <p:nvPr/>
        </p:nvSpPr>
        <p:spPr>
          <a:xfrm>
            <a:off x="1084315"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extLst>
      <p:ext uri="{BB962C8B-B14F-4D97-AF65-F5344CB8AC3E}">
        <p14:creationId xmlns:p14="http://schemas.microsoft.com/office/powerpoint/2010/main" val="338530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noProof="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参数作用及公式</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4535713" y="1234923"/>
                <a:ext cx="6885820" cy="1115690"/>
              </a:xfrm>
              <a:prstGeom prst="rect">
                <a:avLst/>
              </a:prstGeom>
            </p:spPr>
            <p:txBody>
              <a:bodyPr wrap="square">
                <a:spAutoFit/>
              </a:bodyPr>
              <a:lstStyle/>
              <a:p>
                <a:pPr lvl="0" defTabSz="1217930">
                  <a:lnSpc>
                    <a:spcPts val="2000"/>
                  </a:lnSpc>
                  <a:defRPr/>
                </a:pPr>
                <a:r>
                  <a:rPr lang="zh-CN" altLang="en-US"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rPr>
                  <a:t>上图</a:t>
                </a:r>
                <a:endParaRPr lang="en-US" altLang="zh-CN"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l-GR"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Φ</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代表</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rhythmic cycle</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中的阶段，表示</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时刻</a:t>
                </a:r>
                <a14:m>
                  <m:oMath xmlns:m="http://schemas.openxmlformats.org/officeDocument/2006/math">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zh-CN" altLang="en-US" sz="16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处于</m:t>
                    </m:r>
                  </m:oMath>
                </a14:m>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周期中的位置</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通过</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使得同一个时间轴</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的开启和关闭时期</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可以在</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不同的单元</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错开</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进行</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4535713" y="1234923"/>
                <a:ext cx="6885820" cy="1115690"/>
              </a:xfrm>
              <a:prstGeom prst="rect">
                <a:avLst/>
              </a:prstGeom>
              <a:blipFill>
                <a:blip r:embed="rId2"/>
                <a:stretch>
                  <a:fillRect l="-442" t="-546" b="-655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1589539-690A-7DAC-5307-0B6F353CC26A}"/>
              </a:ext>
            </a:extLst>
          </p:cNvPr>
          <p:cNvPicPr>
            <a:picLocks noChangeAspect="1"/>
          </p:cNvPicPr>
          <p:nvPr/>
        </p:nvPicPr>
        <p:blipFill>
          <a:blip r:embed="rId3"/>
          <a:stretch>
            <a:fillRect/>
          </a:stretch>
        </p:blipFill>
        <p:spPr>
          <a:xfrm>
            <a:off x="0" y="868772"/>
            <a:ext cx="4182059" cy="3372321"/>
          </a:xfrm>
          <a:prstGeom prst="rect">
            <a:avLst/>
          </a:prstGeom>
        </p:spPr>
      </p:pic>
      <p:pic>
        <p:nvPicPr>
          <p:cNvPr id="4" name="图片 3" descr="图示&#10;&#10;描述已自动生成">
            <a:extLst>
              <a:ext uri="{FF2B5EF4-FFF2-40B4-BE49-F238E27FC236}">
                <a16:creationId xmlns:a16="http://schemas.microsoft.com/office/drawing/2014/main" id="{04327293-CFD4-2146-4050-411FE1706D2D}"/>
              </a:ext>
            </a:extLst>
          </p:cNvPr>
          <p:cNvPicPr>
            <a:picLocks noChangeAspect="1"/>
          </p:cNvPicPr>
          <p:nvPr/>
        </p:nvPicPr>
        <p:blipFill>
          <a:blip r:embed="rId4"/>
          <a:stretch>
            <a:fillRect/>
          </a:stretch>
        </p:blipFill>
        <p:spPr>
          <a:xfrm>
            <a:off x="-1" y="5017784"/>
            <a:ext cx="8763353" cy="164576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247A97-37E3-85A3-DF1B-4261FE238AD2}"/>
                  </a:ext>
                </a:extLst>
              </p:cNvPr>
              <p:cNvSpPr txBox="1"/>
              <p:nvPr/>
            </p:nvSpPr>
            <p:spPr>
              <a:xfrm>
                <a:off x="7777792" y="30137"/>
                <a:ext cx="4414208" cy="1107996"/>
              </a:xfrm>
              <a:prstGeom prst="rect">
                <a:avLst/>
              </a:prstGeom>
              <a:noFill/>
            </p:spPr>
            <p:txBody>
              <a:bodyPr wrap="square">
                <a:spAutoFit/>
              </a:bodyPr>
              <a:lstStyle/>
              <a:p>
                <a:pPr defTabSz="1217930">
                  <a:lnSpc>
                    <a:spcPts val="2000"/>
                  </a:lnSpc>
                  <a:defRPr/>
                </a:pPr>
                <a:r>
                  <a:rPr lang="zh-CN" altLang="en-US" sz="14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zh-CN" altLang="en-US" sz="1400" i="1" smtClean="0">
                        <a:latin typeface="Cambria Math" panose="02040503050406030204" pitchFamily="18" charset="0"/>
                        <a:ea typeface="汉仪正圆-55W" panose="00020600040101010101" pitchFamily="18" charset="-122"/>
                        <a:sym typeface="汉仪正圆-55W" panose="00020600040101010101" pitchFamily="18" charset="-122"/>
                      </a:rPr>
                      <m:t>𝜏</m:t>
                    </m:r>
                    <m:r>
                      <a:rPr lang="zh-CN" altLang="en-US" sz="14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控制振荡的实时周期</a:t>
                </a:r>
                <a:endParaRPr lang="en-US" altLang="zh-CN" sz="14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40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sSub>
                      <m:sSubPr>
                        <m:ctrlP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t>𝑟</m:t>
                        </m:r>
                      </m:e>
                      <m:sub>
                        <m: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t>𝑜𝑛</m:t>
                        </m:r>
                      </m:sub>
                    </m:sSub>
                    <m:r>
                      <a:rPr lang="zh-CN" altLang="en-US" sz="14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控制</a:t>
                </a:r>
                <a:r>
                  <a:rPr lang="zh-CN" altLang="en-US" sz="1400">
                    <a:latin typeface="汉仪正圆-55W" panose="00020600040101010101" pitchFamily="18" charset="-122"/>
                    <a:ea typeface="汉仪正圆-55W" panose="00020600040101010101" pitchFamily="18" charset="-122"/>
                    <a:sym typeface="汉仪正圆-55W" panose="00020600040101010101" pitchFamily="18" charset="-122"/>
                  </a:rPr>
                  <a:t>门开启阶段相对于整个时期的比率</a:t>
                </a:r>
                <a:endParaRPr lang="en-US" altLang="zh-CN" sz="14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③</a:t>
                </a:r>
                <a14:m>
                  <m:oMath xmlns:m="http://schemas.openxmlformats.org/officeDocument/2006/math">
                    <m: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：控制每个</a:t>
                </a:r>
                <a:r>
                  <a:rPr lang="en-US" altLang="zh-CN" sz="14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细胞在振荡中的阶段切换，是相位偏移</a:t>
                </a:r>
                <a:endParaRPr lang="en-US" altLang="zh-CN" sz="14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6" name="文本框 5">
                <a:extLst>
                  <a:ext uri="{FF2B5EF4-FFF2-40B4-BE49-F238E27FC236}">
                    <a16:creationId xmlns:a16="http://schemas.microsoft.com/office/drawing/2014/main" id="{99247A97-37E3-85A3-DF1B-4261FE238AD2}"/>
                  </a:ext>
                </a:extLst>
              </p:cNvPr>
              <p:cNvSpPr txBox="1">
                <a:spLocks noRot="1" noChangeAspect="1" noMove="1" noResize="1" noEditPoints="1" noAdjustHandles="1" noChangeArrowheads="1" noChangeShapeType="1" noTextEdit="1"/>
              </p:cNvSpPr>
              <p:nvPr/>
            </p:nvSpPr>
            <p:spPr>
              <a:xfrm>
                <a:off x="7777792" y="30137"/>
                <a:ext cx="4414208" cy="1107996"/>
              </a:xfrm>
              <a:prstGeom prst="rect">
                <a:avLst/>
              </a:prstGeom>
              <a:blipFill>
                <a:blip r:embed="rId5"/>
                <a:stretch>
                  <a:fillRect l="-414" r="-4558" b="-43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深度视觉·原创设计 https://www.docer.com/works?userid=22383862">
                <a:extLst>
                  <a:ext uri="{FF2B5EF4-FFF2-40B4-BE49-F238E27FC236}">
                    <a16:creationId xmlns:a16="http://schemas.microsoft.com/office/drawing/2014/main" id="{8C10B037-BC40-DC67-E736-BC9F4A2AB768}"/>
                  </a:ext>
                </a:extLst>
              </p:cNvPr>
              <p:cNvSpPr/>
              <p:nvPr/>
            </p:nvSpPr>
            <p:spPr>
              <a:xfrm>
                <a:off x="4535713" y="3792423"/>
                <a:ext cx="6885820" cy="1120628"/>
              </a:xfrm>
              <a:prstGeom prst="rect">
                <a:avLst/>
              </a:prstGeom>
            </p:spPr>
            <p:txBody>
              <a:bodyPr wrap="square">
                <a:spAutoFit/>
              </a:bodyPr>
              <a:lstStyle/>
              <a:p>
                <a:pPr lvl="0" defTabSz="1217930">
                  <a:lnSpc>
                    <a:spcPts val="2000"/>
                  </a:lnSpc>
                  <a:defRPr/>
                </a:pPr>
                <a:r>
                  <a:rPr lang="zh-CN" altLang="en-US" sz="1600" b="0">
                    <a:ea typeface="汉仪正圆-55W" panose="00020600040101010101" pitchFamily="18" charset="-122"/>
                    <a:sym typeface="汉仪正圆-55W" panose="00020600040101010101" pitchFamily="18" charset="-122"/>
                  </a:rPr>
                  <a:t>下面式子的大括号中，前两条时间门都是开启状态，最后一条是关闭状态</a:t>
                </a:r>
                <a:endParaRPr lang="en-US" altLang="zh-CN" sz="1600" b="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关闭状态</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rate</a:t>
                </a:r>
                <a14:m>
                  <m:oMath xmlns:m="http://schemas.openxmlformats.org/officeDocument/2006/math">
                    <m:r>
                      <a:rPr lang="zh-CN" altLang="en-US" sz="1600" b="0" i="1" smtClean="0">
                        <a:latin typeface="Cambria Math" panose="02040503050406030204" pitchFamily="18" charset="0"/>
                        <a:ea typeface="汉仪正圆-55W" panose="00020600040101010101" pitchFamily="18" charset="-122"/>
                        <a:sym typeface="汉仪正圆-55W" panose="00020600040101010101" pitchFamily="18" charset="-122"/>
                      </a:rPr>
                      <m:t>𝛼</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是活跃的</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，通过传播中重要梯度信息来纠正线性单位</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应该指的是后续</a:t>
                </a:r>
                <a14:m>
                  <m:oMath xmlns:m="http://schemas.openxmlformats.org/officeDocument/2006/math">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提到的</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oMath>
                </a14:m>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允许误差梯度的有效传递</a:t>
                </a:r>
                <a:endParaRPr lang="en-US" altLang="zh-CN"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7" name="深度视觉·原创设计 https://www.docer.com/works?userid=22383862">
                <a:extLst>
                  <a:ext uri="{FF2B5EF4-FFF2-40B4-BE49-F238E27FC236}">
                    <a16:creationId xmlns:a16="http://schemas.microsoft.com/office/drawing/2014/main" id="{8C10B037-BC40-DC67-E736-BC9F4A2AB768}"/>
                  </a:ext>
                </a:extLst>
              </p:cNvPr>
              <p:cNvSpPr>
                <a:spLocks noRot="1" noChangeAspect="1" noMove="1" noResize="1" noEditPoints="1" noAdjustHandles="1" noChangeArrowheads="1" noChangeShapeType="1" noTextEdit="1"/>
              </p:cNvSpPr>
              <p:nvPr/>
            </p:nvSpPr>
            <p:spPr>
              <a:xfrm>
                <a:off x="4535713" y="3792423"/>
                <a:ext cx="6885820" cy="1120628"/>
              </a:xfrm>
              <a:prstGeom prst="rect">
                <a:avLst/>
              </a:prstGeom>
              <a:blipFill>
                <a:blip r:embed="rId6"/>
                <a:stretch>
                  <a:fillRect l="-442" t="-543" b="-5978"/>
                </a:stretch>
              </a:blipFill>
            </p:spPr>
            <p:txBody>
              <a:bodyPr/>
              <a:lstStyle/>
              <a:p>
                <a:r>
                  <a:rPr lang="zh-CN" altLang="en-US">
                    <a:noFill/>
                  </a:rPr>
                  <a:t> </a:t>
                </a:r>
              </a:p>
            </p:txBody>
          </p:sp>
        </mc:Fallback>
      </mc:AlternateContent>
      <p:sp>
        <p:nvSpPr>
          <p:cNvPr id="8" name="深度视觉·原创设计 https://www.docer.com/works?userid=22383862">
            <a:extLst>
              <a:ext uri="{FF2B5EF4-FFF2-40B4-BE49-F238E27FC236}">
                <a16:creationId xmlns:a16="http://schemas.microsoft.com/office/drawing/2014/main" id="{4DA8679E-C01A-4020-551B-7C5A61AAACB3}"/>
              </a:ext>
            </a:extLst>
          </p:cNvPr>
          <p:cNvSpPr/>
          <p:nvPr/>
        </p:nvSpPr>
        <p:spPr>
          <a:xfrm>
            <a:off x="4567033" y="2466965"/>
            <a:ext cx="7074634" cy="858505"/>
          </a:xfrm>
          <a:prstGeom prst="rect">
            <a:avLst/>
          </a:prstGeom>
        </p:spPr>
        <p:txBody>
          <a:bodyPr wrap="square">
            <a:spAutoFit/>
          </a:bodyPr>
          <a:lstStyle/>
          <a:p>
            <a:pPr lvl="0" defTabSz="1217930">
              <a:lnSpc>
                <a:spcPts val="2000"/>
              </a:lnSpc>
              <a:defRPr/>
            </a:pPr>
            <a:r>
              <a:rPr lang="zh-CN" altLang="en-US"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rPr>
              <a:t>下图</a:t>
            </a:r>
            <a:endParaRPr lang="en-US" altLang="zh-CN"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在多层场景中，时间戳</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每一个方框</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被分配到所有在同一个时间点的更新的层级中</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p:txBody>
      </p:sp>
      <p:sp>
        <p:nvSpPr>
          <p:cNvPr id="9" name="深度视觉·原创设计 https://www.docer.com/works?userid=22383862">
            <a:extLst>
              <a:ext uri="{FF2B5EF4-FFF2-40B4-BE49-F238E27FC236}">
                <a16:creationId xmlns:a16="http://schemas.microsoft.com/office/drawing/2014/main" id="{CF675992-A872-7ED9-DEBF-71B8309B1603}"/>
              </a:ext>
            </a:extLst>
          </p:cNvPr>
          <p:cNvSpPr/>
          <p:nvPr/>
        </p:nvSpPr>
        <p:spPr>
          <a:xfrm>
            <a:off x="542048" y="350980"/>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E821BC9D-F76A-7F03-A513-E8710DA98126}"/>
              </a:ext>
            </a:extLst>
          </p:cNvPr>
          <p:cNvSpPr txBox="1"/>
          <p:nvPr/>
        </p:nvSpPr>
        <p:spPr>
          <a:xfrm>
            <a:off x="972793" y="494707"/>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extLst>
      <p:ext uri="{BB962C8B-B14F-4D97-AF65-F5344CB8AC3E}">
        <p14:creationId xmlns:p14="http://schemas.microsoft.com/office/powerpoint/2010/main" val="267038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公式</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1236132" y="1220940"/>
                <a:ext cx="4966460" cy="1234312"/>
              </a:xfrm>
              <a:prstGeom prst="rect">
                <a:avLst/>
              </a:prstGeom>
            </p:spPr>
            <p:txBody>
              <a:bodyPr wrap="square">
                <a:spAutoFit/>
              </a:bodyPr>
              <a:lstStyle/>
              <a:p>
                <a:pPr defTabSz="1217930">
                  <a:defRPr/>
                </a:pPr>
                <a14:m>
                  <m:oMathPara xmlns:m="http://schemas.openxmlformats.org/officeDocument/2006/math">
                    <m:oMathParaPr>
                      <m:jc m:val="left"/>
                    </m:oMathParaPr>
                    <m:oMath xmlns:m="http://schemas.openxmlformats.org/officeDocument/2006/math">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 =</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𝑥𝑐</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ub>
                          </m:sSub>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h𝑐</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sub>
                          </m:sSub>
                        </m:e>
                      </m:d>
                    </m:oMath>
                  </m:oMathPara>
                </a14:m>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n-US" altLang="zh-CN" sz="1600">
                              <a:latin typeface="Cambria Math" panose="02040503050406030204" pitchFamily="18" charset="0"/>
                              <a:ea typeface="汉仪正圆-55W" panose="00020600040101010101" pitchFamily="18" charset="-122"/>
                              <a:sym typeface="汉仪正圆-55W" panose="00020600040101010101" pitchFamily="18" charset="-122"/>
                            </a:rPr>
                            <m:t>k</m:t>
                          </m:r>
                        </m:e>
                        <m:sub>
                          <m:r>
                            <m:rPr>
                              <m:sty m:val="p"/>
                            </m:rP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j</m:t>
                          </m:r>
                        </m:sub>
                      </m:sSub>
                      <m:r>
                        <m:rPr>
                          <m:nor/>
                        </m:rPr>
                        <a:rPr lang="en-US" altLang="zh-CN" sz="1600">
                          <a:ea typeface="汉仪正圆-55W" panose="00020600040101010101" pitchFamily="18" charset="-122"/>
                          <a:sym typeface="汉仪正圆-55W" panose="00020600040101010101" pitchFamily="18" charset="-122"/>
                        </a:rPr>
                        <m:t> </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m:rPr>
                          <m:nor/>
                        </m:rPr>
                        <a:rPr lang="en-US" altLang="zh-CN" sz="1600">
                          <a:ea typeface="汉仪正圆-55W" panose="00020600040101010101" pitchFamily="18" charset="-122"/>
                          <a:sym typeface="汉仪正圆-55W" panose="00020600040101010101" pitchFamily="18" charset="-122"/>
                        </a:rPr>
                        <m:t> </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d>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oMath>
                  </m:oMathPara>
                </a14:m>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left"/>
                    </m:oMathParaPr>
                    <m:oMath xmlns:m="http://schemas.openxmlformats.org/officeDocument/2006/math">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b="0" i="1" smtClean="0">
                          <a:latin typeface="Cambria Math" panose="02040503050406030204" pitchFamily="18" charset="0"/>
                          <a:ea typeface="汉仪正圆-55W" panose="00020600040101010101" pitchFamily="18" charset="-122"/>
                          <a:sym typeface="汉仪正圆-55W" panose="00020600040101010101" pitchFamily="18" charset="-122"/>
                        </a:rPr>
                        <m:t>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m:oMathPara>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k</m:t>
                          </m:r>
                        </m:e>
                        <m:sub>
                          <m:r>
                            <m:rPr>
                              <m:sty m:val="p"/>
                            </m:rP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j</m:t>
                          </m:r>
                        </m:sub>
                      </m:sSub>
                      <m:r>
                        <m:rPr>
                          <m:nor/>
                        </m:rPr>
                        <a:rPr lang="en-US" altLang="zh-CN" sz="1600">
                          <a:ea typeface="汉仪正圆-55W" panose="00020600040101010101" pitchFamily="18" charset="-122"/>
                          <a:sym typeface="汉仪正圆-55W" panose="00020600040101010101" pitchFamily="18" charset="-122"/>
                        </a:rPr>
                        <m:t> </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m:rPr>
                          <m:nor/>
                        </m:rPr>
                        <a:rPr lang="en-US" altLang="zh-CN" sz="1600">
                          <a:ea typeface="汉仪正圆-55W" panose="00020600040101010101" pitchFamily="18" charset="-122"/>
                          <a:sym typeface="汉仪正圆-55W" panose="00020600040101010101" pitchFamily="18" charset="-122"/>
                        </a:rPr>
                        <m:t> </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d>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oMath>
                  </m:oMathPara>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1236132" y="1220940"/>
                <a:ext cx="4966460" cy="1234312"/>
              </a:xfrm>
              <a:prstGeom prst="rect">
                <a:avLst/>
              </a:prstGeom>
              <a:blipFill>
                <a:blip r:embed="rId2"/>
                <a:stretch>
                  <a:fillRect b="-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094694C1-F969-2B42-3F90-1E64F819DCB2}"/>
                  </a:ext>
                </a:extLst>
              </p:cNvPr>
              <p:cNvSpPr/>
              <p:nvPr/>
            </p:nvSpPr>
            <p:spPr>
              <a:xfrm>
                <a:off x="1236132" y="2807420"/>
                <a:ext cx="6885820" cy="605294"/>
              </a:xfrm>
              <a:prstGeom prst="rect">
                <a:avLst/>
              </a:prstGeom>
            </p:spPr>
            <p:txBody>
              <a:bodyPr wrap="square">
                <a:spAutoFit/>
              </a:bodyPr>
              <a:lstStyle/>
              <a:p>
                <a:pPr lvl="0" defTabSz="1217930">
                  <a:lnSpc>
                    <a:spcPts val="2000"/>
                  </a:lnSpc>
                  <a:defRPr/>
                </a:pPr>
                <a:r>
                  <a:rPr lang="zh-CN" altLang="en-US" sz="1600">
                    <a:ea typeface="汉仪正圆-55W" panose="00020600040101010101" pitchFamily="18" charset="-122"/>
                    <a:sym typeface="汉仪正圆-55W" panose="00020600040101010101" pitchFamily="18" charset="-122"/>
                  </a:rPr>
                  <a:t>在</a:t>
                </a: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可以有选择地在</a:t>
                </a:r>
                <a:r>
                  <a:rPr lang="zh-CN" altLang="en-US" sz="1600" u="sng">
                    <a:solidFill>
                      <a:srgbClr val="0070C0"/>
                    </a:solidFill>
                    <a:ea typeface="汉仪正圆-55W" panose="00020600040101010101" pitchFamily="18" charset="-122"/>
                    <a:sym typeface="汉仪正圆-55W" panose="00020600040101010101" pitchFamily="18" charset="-122"/>
                  </a:rPr>
                  <a:t>不规则采样时间节点</a:t>
                </a:r>
                <a14:m>
                  <m:oMath xmlns:m="http://schemas.openxmlformats.org/officeDocument/2006/math">
                    <m:sSub>
                      <m:sSubPr>
                        <m:ctrlP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e>
                      <m:sub>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上</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表现出来，这一点使得</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RNNs</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可以处理事件驱动且异步采样的输入数据</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094694C1-F969-2B42-3F90-1E64F819DCB2}"/>
                  </a:ext>
                </a:extLst>
              </p:cNvPr>
              <p:cNvSpPr>
                <a:spLocks noRot="1" noChangeAspect="1" noMove="1" noResize="1" noEditPoints="1" noAdjustHandles="1" noChangeArrowheads="1" noChangeShapeType="1" noTextEdit="1"/>
              </p:cNvSpPr>
              <p:nvPr/>
            </p:nvSpPr>
            <p:spPr>
              <a:xfrm>
                <a:off x="1236132" y="2807420"/>
                <a:ext cx="6885820" cy="605294"/>
              </a:xfrm>
              <a:prstGeom prst="rect">
                <a:avLst/>
              </a:prstGeom>
              <a:blipFill>
                <a:blip r:embed="rId3"/>
                <a:stretch>
                  <a:fillRect l="-531" t="-3030" b="-13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深度视觉·原创设计 https://www.docer.com/works?userid=22383862">
                <a:extLst>
                  <a:ext uri="{FF2B5EF4-FFF2-40B4-BE49-F238E27FC236}">
                    <a16:creationId xmlns:a16="http://schemas.microsoft.com/office/drawing/2014/main" id="{F3D579EF-F8AB-8089-0608-24FE5B4BB3EE}"/>
                  </a:ext>
                </a:extLst>
              </p:cNvPr>
              <p:cNvSpPr/>
              <p:nvPr/>
            </p:nvSpPr>
            <p:spPr>
              <a:xfrm>
                <a:off x="1236132" y="3574674"/>
                <a:ext cx="4966460" cy="937821"/>
              </a:xfrm>
              <a:prstGeom prst="rect">
                <a:avLst/>
              </a:prstGeom>
            </p:spPr>
            <p:txBody>
              <a:bodyPr wrap="square">
                <a:spAutoFit/>
              </a:bodyPr>
              <a:lstStyle/>
              <a:p>
                <a:pPr defTabSz="1217930">
                  <a:defRPr/>
                </a:pPr>
                <a14:m>
                  <m:oMath xmlns:m="http://schemas.openxmlformats.org/officeDocument/2006/math">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t</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在</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时候的细胞状态</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defRPr/>
                </a:pPr>
                <a14:m>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14:m>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时刻</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的细胞状态、</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defRPr/>
                </a:pPr>
                <a14:m>
                  <m:oMath xmlns:m="http://schemas.openxmlformats.org/officeDocument/2006/math">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和</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是更新值，受</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调解</m:t>
                    </m:r>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5" name="深度视觉·原创设计 https://www.docer.com/works?userid=22383862">
                <a:extLst>
                  <a:ext uri="{FF2B5EF4-FFF2-40B4-BE49-F238E27FC236}">
                    <a16:creationId xmlns:a16="http://schemas.microsoft.com/office/drawing/2014/main" id="{F3D579EF-F8AB-8089-0608-24FE5B4BB3EE}"/>
                  </a:ext>
                </a:extLst>
              </p:cNvPr>
              <p:cNvSpPr>
                <a:spLocks noRot="1" noChangeAspect="1" noMove="1" noResize="1" noEditPoints="1" noAdjustHandles="1" noChangeArrowheads="1" noChangeShapeType="1" noTextEdit="1"/>
              </p:cNvSpPr>
              <p:nvPr/>
            </p:nvSpPr>
            <p:spPr>
              <a:xfrm>
                <a:off x="1236132" y="3574674"/>
                <a:ext cx="4966460" cy="937821"/>
              </a:xfrm>
              <a:prstGeom prst="rect">
                <a:avLst/>
              </a:prstGeom>
              <a:blipFill>
                <a:blip r:embed="rId4"/>
                <a:stretch>
                  <a:fillRect b="-7143"/>
                </a:stretch>
              </a:blipFill>
            </p:spPr>
            <p:txBody>
              <a:bodyPr/>
              <a:lstStyle/>
              <a:p>
                <a:r>
                  <a:rPr lang="zh-CN" altLang="en-US">
                    <a:noFill/>
                  </a:rPr>
                  <a:t> </a:t>
                </a:r>
              </a:p>
            </p:txBody>
          </p:sp>
        </mc:Fallback>
      </mc:AlternateContent>
      <p:sp>
        <p:nvSpPr>
          <p:cNvPr id="6" name="深度视觉·原创设计 https://www.docer.com/works?userid=22383862">
            <a:extLst>
              <a:ext uri="{FF2B5EF4-FFF2-40B4-BE49-F238E27FC236}">
                <a16:creationId xmlns:a16="http://schemas.microsoft.com/office/drawing/2014/main" id="{4B1219F6-2AE0-3748-C69A-A8F76952C3B3}"/>
              </a:ext>
            </a:extLst>
          </p:cNvPr>
          <p:cNvSpPr/>
          <p:nvPr/>
        </p:nvSpPr>
        <p:spPr>
          <a:xfrm>
            <a:off x="1236132" y="4907153"/>
            <a:ext cx="6885820" cy="346249"/>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的上述的计算式优势在于记忆衰减率</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a:extLst>
              <a:ext uri="{FF2B5EF4-FFF2-40B4-BE49-F238E27FC236}">
                <a16:creationId xmlns:a16="http://schemas.microsoft.com/office/drawing/2014/main" id="{53C1EF90-1D60-3E46-D950-DAB4F8FC5DB7}"/>
              </a:ext>
            </a:extLst>
          </p:cNvPr>
          <p:cNvSpPr/>
          <p:nvPr/>
        </p:nvSpPr>
        <p:spPr>
          <a:xfrm>
            <a:off x="939981"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92A8D15D-5949-43A8-EE91-94E65C77287C}"/>
              </a:ext>
            </a:extLst>
          </p:cNvPr>
          <p:cNvSpPr txBox="1"/>
          <p:nvPr/>
        </p:nvSpPr>
        <p:spPr>
          <a:xfrm>
            <a:off x="1370726"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extLst>
      <p:ext uri="{BB962C8B-B14F-4D97-AF65-F5344CB8AC3E}">
        <p14:creationId xmlns:p14="http://schemas.microsoft.com/office/powerpoint/2010/main" val="238872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4321628"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1364342"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524001" y="3588821"/>
            <a:ext cx="3178628" cy="461664"/>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857829" y="2104572"/>
            <a:ext cx="2525486" cy="1200329"/>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目录</a:t>
            </a:r>
          </a:p>
        </p:txBody>
      </p:sp>
      <p:sp>
        <p:nvSpPr>
          <p:cNvPr id="7" name="深度视觉·原创设计 https://www.docer.com/works?userid=22383862"/>
          <p:cNvSpPr txBox="1"/>
          <p:nvPr/>
        </p:nvSpPr>
        <p:spPr>
          <a:xfrm>
            <a:off x="1857829" y="3588820"/>
            <a:ext cx="2525486" cy="461665"/>
          </a:xfrm>
          <a:prstGeom prst="rect">
            <a:avLst/>
          </a:prstGeom>
          <a:noFill/>
        </p:spPr>
        <p:txBody>
          <a:bodyPr wrap="square" rtlCol="0">
            <a:spAutoFit/>
          </a:bodyPr>
          <a:lstStyle/>
          <a:p>
            <a:pPr algn="dist"/>
            <a:r>
              <a:rPr lang="en-US" altLang="zh-CN" sz="24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CONTENT</a:t>
            </a:r>
            <a:endParaRPr lang="zh-CN" altLang="en-US" sz="24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6313715" y="1366113"/>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7228115" y="1495634"/>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摘要和介绍</a:t>
            </a:r>
          </a:p>
        </p:txBody>
      </p:sp>
      <p:sp>
        <p:nvSpPr>
          <p:cNvPr id="11" name="深度视觉·原创设计 https://www.docer.com/works?userid=22383862"/>
          <p:cNvSpPr/>
          <p:nvPr/>
        </p:nvSpPr>
        <p:spPr>
          <a:xfrm>
            <a:off x="6313715" y="2521144"/>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txBox="1"/>
          <p:nvPr/>
        </p:nvSpPr>
        <p:spPr>
          <a:xfrm>
            <a:off x="7228115" y="2650665"/>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模型理解</a:t>
            </a:r>
          </a:p>
        </p:txBody>
      </p:sp>
      <p:sp>
        <p:nvSpPr>
          <p:cNvPr id="14" name="深度视觉·原创设计 https://www.docer.com/works?userid=22383862"/>
          <p:cNvSpPr/>
          <p:nvPr/>
        </p:nvSpPr>
        <p:spPr>
          <a:xfrm>
            <a:off x="6313715" y="3676175"/>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txBox="1"/>
          <p:nvPr/>
        </p:nvSpPr>
        <p:spPr>
          <a:xfrm>
            <a:off x="7228115" y="3805696"/>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四个应用</a:t>
            </a:r>
          </a:p>
        </p:txBody>
      </p:sp>
      <p:sp>
        <p:nvSpPr>
          <p:cNvPr id="17" name="深度视觉·原创设计 https://www.docer.com/works?userid=22383862"/>
          <p:cNvSpPr/>
          <p:nvPr/>
        </p:nvSpPr>
        <p:spPr>
          <a:xfrm>
            <a:off x="6313715" y="4831206"/>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04</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txBox="1"/>
          <p:nvPr/>
        </p:nvSpPr>
        <p:spPr>
          <a:xfrm>
            <a:off x="7228115" y="4960727"/>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记忆衰减率</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1250646" y="2110159"/>
                <a:ext cx="4966460" cy="856645"/>
              </a:xfrm>
              <a:prstGeom prst="rect">
                <a:avLst/>
              </a:prstGeom>
            </p:spPr>
            <p:txBody>
              <a:bodyPr wrap="square">
                <a:spAutoFit/>
              </a:bodyPr>
              <a:lstStyle/>
              <a:p>
                <a:pPr defTabSz="1217930">
                  <a:defRPr/>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𝑛</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𝑛</m:t>
                              </m:r>
                            </m:sub>
                          </m:sSub>
                        </m:e>
                        <m:sub>
                          <m: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 </m:t>
                          </m:r>
                        </m:sub>
                      </m:sSub>
                      <m:r>
                        <m:rPr>
                          <m:nor/>
                        </m:rPr>
                        <a:rPr lang="en-US" altLang="zh-CN" sz="1600">
                          <a:ea typeface="汉仪正圆-55W" panose="00020600040101010101" pitchFamily="18" charset="-122"/>
                          <a:sym typeface="汉仪正圆-55W" panose="00020600040101010101" pitchFamily="18" charset="-122"/>
                        </a:rPr>
                        <m:t> </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r>
                            <a:rPr lang="en-US" altLang="zh-CN" sz="1600" i="1" smtClean="0">
                              <a:latin typeface="Cambria Math" panose="02040503050406030204" pitchFamily="18" charset="0"/>
                              <a:ea typeface="Cambria Math" panose="02040503050406030204" pitchFamily="18" charset="0"/>
                              <a:sym typeface="汉仪正圆-55W" panose="00020600040101010101" pitchFamily="18" charset="-122"/>
                            </a:rPr>
                            <m:t>∈</m:t>
                          </m:r>
                        </m:e>
                      </m:d>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𝑛</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𝑛</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−2</m:t>
                              </m:r>
                            </m:sub>
                          </m:sSub>
                        </m:e>
                      </m:d>
                    </m:oMath>
                  </m:oMathPara>
                </a14:m>
                <a:endParaRPr lang="en-US" altLang="zh-CN" sz="16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这意味着对于</a:t>
                </a:r>
                <a14:m>
                  <m:oMath xmlns:m="http://schemas.openxmlformats.org/officeDocument/2006/math">
                    <m:r>
                      <a:rPr lang="zh-CN" altLang="en-US" sz="1600" i="0"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&lt;1</m:t>
                    </m:r>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的记忆随每个时间步长指数级衰减</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1250646" y="2110159"/>
                <a:ext cx="4966460" cy="856645"/>
              </a:xfrm>
              <a:prstGeom prst="rect">
                <a:avLst/>
              </a:prstGeom>
              <a:blipFill>
                <a:blip r:embed="rId2"/>
                <a:stretch>
                  <a:fillRect l="-613"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094694C1-F969-2B42-3F90-1E64F819DCB2}"/>
                  </a:ext>
                </a:extLst>
              </p:cNvPr>
              <p:cNvSpPr/>
              <p:nvPr/>
            </p:nvSpPr>
            <p:spPr>
              <a:xfrm>
                <a:off x="1250646" y="1155752"/>
                <a:ext cx="9101668" cy="861774"/>
              </a:xfrm>
              <a:prstGeom prst="rect">
                <a:avLst/>
              </a:prstGeom>
            </p:spPr>
            <p:txBody>
              <a:bodyPr wrap="square">
                <a:spAutoFit/>
              </a:bodyPr>
              <a:lstStyle/>
              <a:p>
                <a:pPr lvl="0" defTabSz="1217930">
                  <a:lnSpc>
                    <a:spcPts val="2000"/>
                  </a:lnSpc>
                  <a:defRPr/>
                </a:pPr>
                <a:r>
                  <a:rPr lang="zh-CN" altLang="en-US" sz="1600">
                    <a:ea typeface="汉仪正圆-55W" panose="00020600040101010101" pitchFamily="18" charset="-122"/>
                    <a:sym typeface="汉仪正圆-55W" panose="00020600040101010101" pitchFamily="18" charset="-122"/>
                  </a:rPr>
                  <a:t>目的：保持</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0</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在不接收额外的输入时一直不变，</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=0</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r>
                  <a:rPr lang="en-US" altLang="zh-CN" sz="1600" b="1">
                    <a:solidFill>
                      <a:srgbClr val="00B050"/>
                    </a:solidFill>
                    <a:latin typeface="汉仪正圆-55W" panose="00020600040101010101" pitchFamily="18" charset="-122"/>
                    <a:ea typeface="汉仪正圆-55W" panose="00020600040101010101" pitchFamily="18" charset="-122"/>
                    <a:sym typeface="汉仪正圆-55W" panose="00020600040101010101" pitchFamily="18" charset="-122"/>
                  </a:rPr>
                  <a:t>standard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中遗忘门是完全打开的</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094694C1-F969-2B42-3F90-1E64F819DCB2}"/>
                  </a:ext>
                </a:extLst>
              </p:cNvPr>
              <p:cNvSpPr>
                <a:spLocks noRot="1" noChangeAspect="1" noMove="1" noResize="1" noEditPoints="1" noAdjustHandles="1" noChangeArrowheads="1" noChangeShapeType="1" noTextEdit="1"/>
              </p:cNvSpPr>
              <p:nvPr/>
            </p:nvSpPr>
            <p:spPr>
              <a:xfrm>
                <a:off x="1250646" y="1155752"/>
                <a:ext cx="9101668" cy="861774"/>
              </a:xfrm>
              <a:prstGeom prst="rect">
                <a:avLst/>
              </a:prstGeom>
              <a:blipFill>
                <a:blip r:embed="rId3"/>
                <a:stretch>
                  <a:fillRect l="-335" t="-709" b="-8511"/>
                </a:stretch>
              </a:blipFill>
            </p:spPr>
            <p:txBody>
              <a:bodyPr/>
              <a:lstStyle/>
              <a:p>
                <a:r>
                  <a:rPr lang="zh-CN" altLang="en-US">
                    <a:noFill/>
                  </a:rPr>
                  <a:t> </a:t>
                </a:r>
              </a:p>
            </p:txBody>
          </p:sp>
        </mc:Fallback>
      </mc:AlternateContent>
      <p:sp>
        <p:nvSpPr>
          <p:cNvPr id="9" name="深度视觉·原创设计 https://www.docer.com/works?userid=22383862">
            <a:extLst>
              <a:ext uri="{FF2B5EF4-FFF2-40B4-BE49-F238E27FC236}">
                <a16:creationId xmlns:a16="http://schemas.microsoft.com/office/drawing/2014/main" id="{53C1EF90-1D60-3E46-D950-DAB4F8FC5DB7}"/>
              </a:ext>
            </a:extLst>
          </p:cNvPr>
          <p:cNvSpPr/>
          <p:nvPr/>
        </p:nvSpPr>
        <p:spPr>
          <a:xfrm>
            <a:off x="939981"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92A8D15D-5949-43A8-EE91-94E65C77287C}"/>
              </a:ext>
            </a:extLst>
          </p:cNvPr>
          <p:cNvSpPr txBox="1"/>
          <p:nvPr/>
        </p:nvSpPr>
        <p:spPr>
          <a:xfrm>
            <a:off x="1370726"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4" name="深度视觉·原创设计 https://www.docer.com/works?userid=22383862">
                <a:extLst>
                  <a:ext uri="{FF2B5EF4-FFF2-40B4-BE49-F238E27FC236}">
                    <a16:creationId xmlns:a16="http://schemas.microsoft.com/office/drawing/2014/main" id="{7C25E413-3655-9F84-1473-398F97ADA11D}"/>
                  </a:ext>
                </a:extLst>
              </p:cNvPr>
              <p:cNvSpPr/>
              <p:nvPr/>
            </p:nvSpPr>
            <p:spPr>
              <a:xfrm>
                <a:off x="1259113" y="3710359"/>
                <a:ext cx="6405640" cy="2062103"/>
              </a:xfrm>
              <a:prstGeom prst="rect">
                <a:avLst/>
              </a:prstGeom>
            </p:spPr>
            <p:txBody>
              <a:bodyPr wrap="square">
                <a:spAutoFit/>
              </a:bodyPr>
              <a:lstStyle/>
              <a:p>
                <a:pPr defTabSz="1217930">
                  <a:defRPr/>
                </a:pP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对于</m:t>
                    </m:r>
                  </m:oMath>
                </a14:m>
                <a:r>
                  <a:rPr lang="en-US" altLang="zh-CN"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rPr>
                  <a:t>Phased LSTM</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来说，它只在时间门打开的阶段才会出现衰减</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在一个周期</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内的单独振荡中，单元只在</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𝑟</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𝑜𝑛</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b="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就是开启的时间段</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时期更新，这会导致产生比</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n</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更少的更新次数</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振荡实施稀疏更新，大幅度减小更新次数</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同时可以使梯度需要通过较少的更新时间步长来反向传播</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p:txBody>
          </p:sp>
        </mc:Choice>
        <mc:Fallback xmlns="">
          <p:sp>
            <p:nvSpPr>
              <p:cNvPr id="4" name="深度视觉·原创设计 https://www.docer.com/works?userid=22383862">
                <a:extLst>
                  <a:ext uri="{FF2B5EF4-FFF2-40B4-BE49-F238E27FC236}">
                    <a16:creationId xmlns:a16="http://schemas.microsoft.com/office/drawing/2014/main" id="{7C25E413-3655-9F84-1473-398F97ADA11D}"/>
                  </a:ext>
                </a:extLst>
              </p:cNvPr>
              <p:cNvSpPr>
                <a:spLocks noRot="1" noChangeAspect="1" noMove="1" noResize="1" noEditPoints="1" noAdjustHandles="1" noChangeArrowheads="1" noChangeShapeType="1" noTextEdit="1"/>
              </p:cNvSpPr>
              <p:nvPr/>
            </p:nvSpPr>
            <p:spPr>
              <a:xfrm>
                <a:off x="1259113" y="3710359"/>
                <a:ext cx="6405640" cy="2062103"/>
              </a:xfrm>
              <a:prstGeom prst="rect">
                <a:avLst/>
              </a:prstGeom>
              <a:blipFill>
                <a:blip r:embed="rId4"/>
                <a:stretch>
                  <a:fillRect l="-571" t="-1775" b="-32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179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四个应用</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Result</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a:xfrm>
            <a:off x="205374" y="3377556"/>
            <a:ext cx="182880" cy="18288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gradFill>
            <a:gsLst>
              <a:gs pos="0">
                <a:schemeClr val="accent5">
                  <a:lumMod val="67000"/>
                </a:schemeClr>
              </a:gs>
              <a:gs pos="48000">
                <a:schemeClr val="accent3"/>
              </a:gs>
              <a:gs pos="100000">
                <a:schemeClr val="accent6"/>
              </a:gs>
            </a:gsLst>
            <a:path path="circle">
              <a:fillToRect l="100000" t="100000"/>
            </a:path>
          </a:gra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汉仪正圆-55W" panose="00020600040101010101" pitchFamily="18" charset="-122"/>
              <a:ea typeface="汉仪正圆-55W" panose="00020600040101010101" pitchFamily="18" charset="-122"/>
              <a:cs typeface="Source Sans Pro Light" charset="0"/>
              <a:sym typeface="汉仪正圆-55W" panose="00020600040101010101" pitchFamily="18" charset="-122"/>
            </a:endParaRPr>
          </a:p>
        </p:txBody>
      </p:sp>
      <p:grpSp>
        <p:nvGrpSpPr>
          <p:cNvPr id="3" name="深度视觉·原创设计 https://www.docer.com/works?userid=22383862"/>
          <p:cNvGrpSpPr/>
          <p:nvPr/>
        </p:nvGrpSpPr>
        <p:grpSpPr>
          <a:xfrm>
            <a:off x="784052" y="1981200"/>
            <a:ext cx="4672708" cy="3523309"/>
            <a:chOff x="3128963" y="904875"/>
            <a:chExt cx="5173663" cy="4073526"/>
          </a:xfrm>
          <a:effectLst/>
        </p:grpSpPr>
        <p:sp>
          <p:nvSpPr>
            <p:cNvPr id="4" name="深度视觉·原创设计 https://www.docer.com/works?userid=22383862"/>
            <p:cNvSpPr>
              <a:spLocks noEditPoints="1"/>
            </p:cNvSpPr>
            <p:nvPr/>
          </p:nvSpPr>
          <p:spPr bwMode="auto">
            <a:xfrm>
              <a:off x="5059363" y="4246563"/>
              <a:ext cx="735013" cy="731838"/>
            </a:xfrm>
            <a:custGeom>
              <a:avLst/>
              <a:gdLst>
                <a:gd name="T0" fmla="*/ 127 w 255"/>
                <a:gd name="T1" fmla="*/ 254 h 254"/>
                <a:gd name="T2" fmla="*/ 0 w 255"/>
                <a:gd name="T3" fmla="*/ 127 h 254"/>
                <a:gd name="T4" fmla="*/ 127 w 255"/>
                <a:gd name="T5" fmla="*/ 0 h 254"/>
                <a:gd name="T6" fmla="*/ 255 w 255"/>
                <a:gd name="T7" fmla="*/ 127 h 254"/>
                <a:gd name="T8" fmla="*/ 127 w 255"/>
                <a:gd name="T9" fmla="*/ 254 h 254"/>
                <a:gd name="T10" fmla="*/ 127 w 255"/>
                <a:gd name="T11" fmla="*/ 93 h 254"/>
                <a:gd name="T12" fmla="*/ 93 w 255"/>
                <a:gd name="T13" fmla="*/ 127 h 254"/>
                <a:gd name="T14" fmla="*/ 127 w 255"/>
                <a:gd name="T15" fmla="*/ 161 h 254"/>
                <a:gd name="T16" fmla="*/ 162 w 255"/>
                <a:gd name="T17" fmla="*/ 127 h 254"/>
                <a:gd name="T18" fmla="*/ 127 w 255"/>
                <a:gd name="T19"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4">
                  <a:moveTo>
                    <a:pt x="127" y="254"/>
                  </a:moveTo>
                  <a:cubicBezTo>
                    <a:pt x="57" y="254"/>
                    <a:pt x="0" y="197"/>
                    <a:pt x="0" y="127"/>
                  </a:cubicBezTo>
                  <a:cubicBezTo>
                    <a:pt x="0" y="57"/>
                    <a:pt x="57" y="0"/>
                    <a:pt x="127" y="0"/>
                  </a:cubicBezTo>
                  <a:cubicBezTo>
                    <a:pt x="198" y="0"/>
                    <a:pt x="255" y="57"/>
                    <a:pt x="255" y="127"/>
                  </a:cubicBezTo>
                  <a:cubicBezTo>
                    <a:pt x="255" y="197"/>
                    <a:pt x="198" y="254"/>
                    <a:pt x="127" y="254"/>
                  </a:cubicBezTo>
                  <a:close/>
                  <a:moveTo>
                    <a:pt x="127" y="93"/>
                  </a:moveTo>
                  <a:cubicBezTo>
                    <a:pt x="108" y="93"/>
                    <a:pt x="93" y="108"/>
                    <a:pt x="93" y="127"/>
                  </a:cubicBezTo>
                  <a:cubicBezTo>
                    <a:pt x="93" y="146"/>
                    <a:pt x="108" y="161"/>
                    <a:pt x="127" y="161"/>
                  </a:cubicBezTo>
                  <a:cubicBezTo>
                    <a:pt x="146" y="161"/>
                    <a:pt x="162" y="146"/>
                    <a:pt x="162" y="127"/>
                  </a:cubicBezTo>
                  <a:cubicBezTo>
                    <a:pt x="162" y="108"/>
                    <a:pt x="146" y="93"/>
                    <a:pt x="127" y="9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a:spLocks noEditPoints="1"/>
            </p:cNvSpPr>
            <p:nvPr/>
          </p:nvSpPr>
          <p:spPr bwMode="auto">
            <a:xfrm>
              <a:off x="6904038" y="4081463"/>
              <a:ext cx="733425" cy="735013"/>
            </a:xfrm>
            <a:custGeom>
              <a:avLst/>
              <a:gdLst>
                <a:gd name="T0" fmla="*/ 127 w 254"/>
                <a:gd name="T1" fmla="*/ 255 h 255"/>
                <a:gd name="T2" fmla="*/ 0 w 254"/>
                <a:gd name="T3" fmla="*/ 128 h 255"/>
                <a:gd name="T4" fmla="*/ 127 w 254"/>
                <a:gd name="T5" fmla="*/ 0 h 255"/>
                <a:gd name="T6" fmla="*/ 254 w 254"/>
                <a:gd name="T7" fmla="*/ 128 h 255"/>
                <a:gd name="T8" fmla="*/ 127 w 254"/>
                <a:gd name="T9" fmla="*/ 255 h 255"/>
                <a:gd name="T10" fmla="*/ 127 w 254"/>
                <a:gd name="T11" fmla="*/ 93 h 255"/>
                <a:gd name="T12" fmla="*/ 93 w 254"/>
                <a:gd name="T13" fmla="*/ 128 h 255"/>
                <a:gd name="T14" fmla="*/ 127 w 254"/>
                <a:gd name="T15" fmla="*/ 162 h 255"/>
                <a:gd name="T16" fmla="*/ 161 w 254"/>
                <a:gd name="T17" fmla="*/ 128 h 255"/>
                <a:gd name="T18" fmla="*/ 127 w 254"/>
                <a:gd name="T19" fmla="*/ 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5">
                  <a:moveTo>
                    <a:pt x="127" y="255"/>
                  </a:moveTo>
                  <a:cubicBezTo>
                    <a:pt x="57" y="255"/>
                    <a:pt x="0" y="198"/>
                    <a:pt x="0" y="128"/>
                  </a:cubicBezTo>
                  <a:cubicBezTo>
                    <a:pt x="0" y="57"/>
                    <a:pt x="57" y="0"/>
                    <a:pt x="127" y="0"/>
                  </a:cubicBezTo>
                  <a:cubicBezTo>
                    <a:pt x="197" y="0"/>
                    <a:pt x="254" y="57"/>
                    <a:pt x="254" y="128"/>
                  </a:cubicBezTo>
                  <a:cubicBezTo>
                    <a:pt x="254" y="198"/>
                    <a:pt x="197" y="255"/>
                    <a:pt x="127" y="255"/>
                  </a:cubicBezTo>
                  <a:close/>
                  <a:moveTo>
                    <a:pt x="127" y="93"/>
                  </a:moveTo>
                  <a:cubicBezTo>
                    <a:pt x="108" y="93"/>
                    <a:pt x="93" y="109"/>
                    <a:pt x="93" y="128"/>
                  </a:cubicBezTo>
                  <a:cubicBezTo>
                    <a:pt x="93" y="147"/>
                    <a:pt x="108" y="162"/>
                    <a:pt x="127" y="162"/>
                  </a:cubicBezTo>
                  <a:cubicBezTo>
                    <a:pt x="146" y="162"/>
                    <a:pt x="161" y="147"/>
                    <a:pt x="161" y="128"/>
                  </a:cubicBezTo>
                  <a:cubicBezTo>
                    <a:pt x="161" y="109"/>
                    <a:pt x="146" y="93"/>
                    <a:pt x="127" y="9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bwMode="auto">
            <a:xfrm>
              <a:off x="6157913" y="2733675"/>
              <a:ext cx="1917700" cy="1524000"/>
            </a:xfrm>
            <a:custGeom>
              <a:avLst/>
              <a:gdLst>
                <a:gd name="T0" fmla="*/ 598 w 665"/>
                <a:gd name="T1" fmla="*/ 356 h 529"/>
                <a:gd name="T2" fmla="*/ 595 w 665"/>
                <a:gd name="T3" fmla="*/ 356 h 529"/>
                <a:gd name="T4" fmla="*/ 658 w 665"/>
                <a:gd name="T5" fmla="*/ 29 h 529"/>
                <a:gd name="T6" fmla="*/ 663 w 665"/>
                <a:gd name="T7" fmla="*/ 0 h 529"/>
                <a:gd name="T8" fmla="*/ 0 w 665"/>
                <a:gd name="T9" fmla="*/ 42 h 529"/>
                <a:gd name="T10" fmla="*/ 26 w 665"/>
                <a:gd name="T11" fmla="*/ 529 h 529"/>
                <a:gd name="T12" fmla="*/ 41 w 665"/>
                <a:gd name="T13" fmla="*/ 527 h 529"/>
                <a:gd name="T14" fmla="*/ 607 w 665"/>
                <a:gd name="T15" fmla="*/ 467 h 529"/>
                <a:gd name="T16" fmla="*/ 663 w 665"/>
                <a:gd name="T17" fmla="*/ 405 h 529"/>
                <a:gd name="T18" fmla="*/ 598 w 665"/>
                <a:gd name="T19" fmla="*/ 35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529">
                  <a:moveTo>
                    <a:pt x="598" y="356"/>
                  </a:moveTo>
                  <a:cubicBezTo>
                    <a:pt x="595" y="356"/>
                    <a:pt x="595" y="356"/>
                    <a:pt x="595" y="356"/>
                  </a:cubicBezTo>
                  <a:cubicBezTo>
                    <a:pt x="658" y="29"/>
                    <a:pt x="658" y="29"/>
                    <a:pt x="658" y="29"/>
                  </a:cubicBezTo>
                  <a:cubicBezTo>
                    <a:pt x="663" y="0"/>
                    <a:pt x="663" y="0"/>
                    <a:pt x="663" y="0"/>
                  </a:cubicBezTo>
                  <a:cubicBezTo>
                    <a:pt x="0" y="42"/>
                    <a:pt x="0" y="42"/>
                    <a:pt x="0" y="42"/>
                  </a:cubicBezTo>
                  <a:cubicBezTo>
                    <a:pt x="26" y="529"/>
                    <a:pt x="26" y="529"/>
                    <a:pt x="26" y="529"/>
                  </a:cubicBezTo>
                  <a:cubicBezTo>
                    <a:pt x="41" y="527"/>
                    <a:pt x="41" y="527"/>
                    <a:pt x="41" y="527"/>
                  </a:cubicBezTo>
                  <a:cubicBezTo>
                    <a:pt x="607" y="467"/>
                    <a:pt x="607" y="467"/>
                    <a:pt x="607" y="467"/>
                  </a:cubicBezTo>
                  <a:cubicBezTo>
                    <a:pt x="640" y="463"/>
                    <a:pt x="665" y="435"/>
                    <a:pt x="663" y="405"/>
                  </a:cubicBezTo>
                  <a:cubicBezTo>
                    <a:pt x="661" y="374"/>
                    <a:pt x="631" y="352"/>
                    <a:pt x="598" y="3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bwMode="auto">
            <a:xfrm>
              <a:off x="6232526" y="2733675"/>
              <a:ext cx="1843088" cy="1524000"/>
            </a:xfrm>
            <a:custGeom>
              <a:avLst/>
              <a:gdLst>
                <a:gd name="T0" fmla="*/ 572 w 639"/>
                <a:gd name="T1" fmla="*/ 356 h 529"/>
                <a:gd name="T2" fmla="*/ 569 w 639"/>
                <a:gd name="T3" fmla="*/ 356 h 529"/>
                <a:gd name="T4" fmla="*/ 632 w 639"/>
                <a:gd name="T5" fmla="*/ 29 h 529"/>
                <a:gd name="T6" fmla="*/ 637 w 639"/>
                <a:gd name="T7" fmla="*/ 0 h 529"/>
                <a:gd name="T8" fmla="*/ 0 w 639"/>
                <a:gd name="T9" fmla="*/ 529 h 529"/>
                <a:gd name="T10" fmla="*/ 15 w 639"/>
                <a:gd name="T11" fmla="*/ 527 h 529"/>
                <a:gd name="T12" fmla="*/ 581 w 639"/>
                <a:gd name="T13" fmla="*/ 467 h 529"/>
                <a:gd name="T14" fmla="*/ 637 w 639"/>
                <a:gd name="T15" fmla="*/ 405 h 529"/>
                <a:gd name="T16" fmla="*/ 572 w 639"/>
                <a:gd name="T17" fmla="*/ 35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529">
                  <a:moveTo>
                    <a:pt x="572" y="356"/>
                  </a:moveTo>
                  <a:cubicBezTo>
                    <a:pt x="569" y="356"/>
                    <a:pt x="569" y="356"/>
                    <a:pt x="569" y="356"/>
                  </a:cubicBezTo>
                  <a:cubicBezTo>
                    <a:pt x="632" y="29"/>
                    <a:pt x="632" y="29"/>
                    <a:pt x="632" y="29"/>
                  </a:cubicBezTo>
                  <a:cubicBezTo>
                    <a:pt x="637" y="0"/>
                    <a:pt x="637" y="0"/>
                    <a:pt x="637" y="0"/>
                  </a:cubicBezTo>
                  <a:cubicBezTo>
                    <a:pt x="0" y="529"/>
                    <a:pt x="0" y="529"/>
                    <a:pt x="0" y="529"/>
                  </a:cubicBezTo>
                  <a:cubicBezTo>
                    <a:pt x="15" y="527"/>
                    <a:pt x="15" y="527"/>
                    <a:pt x="15" y="527"/>
                  </a:cubicBezTo>
                  <a:cubicBezTo>
                    <a:pt x="581" y="467"/>
                    <a:pt x="581" y="467"/>
                    <a:pt x="581" y="467"/>
                  </a:cubicBezTo>
                  <a:cubicBezTo>
                    <a:pt x="614" y="463"/>
                    <a:pt x="639" y="435"/>
                    <a:pt x="637" y="405"/>
                  </a:cubicBezTo>
                  <a:cubicBezTo>
                    <a:pt x="635" y="374"/>
                    <a:pt x="605" y="352"/>
                    <a:pt x="572" y="35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6086476" y="1527175"/>
              <a:ext cx="2216150" cy="1327150"/>
            </a:xfrm>
            <a:custGeom>
              <a:avLst/>
              <a:gdLst>
                <a:gd name="T0" fmla="*/ 1249 w 1396"/>
                <a:gd name="T1" fmla="*/ 760 h 836"/>
                <a:gd name="T2" fmla="*/ 1253 w 1396"/>
                <a:gd name="T3" fmla="*/ 743 h 836"/>
                <a:gd name="T4" fmla="*/ 1396 w 1396"/>
                <a:gd name="T5" fmla="*/ 0 h 836"/>
                <a:gd name="T6" fmla="*/ 1356 w 1396"/>
                <a:gd name="T7" fmla="*/ 0 h 836"/>
                <a:gd name="T8" fmla="*/ 47 w 1396"/>
                <a:gd name="T9" fmla="*/ 0 h 836"/>
                <a:gd name="T10" fmla="*/ 0 w 1396"/>
                <a:gd name="T11" fmla="*/ 0 h 836"/>
                <a:gd name="T12" fmla="*/ 45 w 1396"/>
                <a:gd name="T13" fmla="*/ 836 h 836"/>
                <a:gd name="T14" fmla="*/ 1249 w 1396"/>
                <a:gd name="T15" fmla="*/ 76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836">
                  <a:moveTo>
                    <a:pt x="1249" y="760"/>
                  </a:moveTo>
                  <a:lnTo>
                    <a:pt x="1253" y="743"/>
                  </a:lnTo>
                  <a:lnTo>
                    <a:pt x="1396" y="0"/>
                  </a:lnTo>
                  <a:lnTo>
                    <a:pt x="1356" y="0"/>
                  </a:lnTo>
                  <a:lnTo>
                    <a:pt x="47" y="0"/>
                  </a:lnTo>
                  <a:lnTo>
                    <a:pt x="0" y="0"/>
                  </a:lnTo>
                  <a:lnTo>
                    <a:pt x="45" y="836"/>
                  </a:lnTo>
                  <a:lnTo>
                    <a:pt x="1249" y="76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6157913" y="1527175"/>
              <a:ext cx="2144713" cy="1327150"/>
            </a:xfrm>
            <a:custGeom>
              <a:avLst/>
              <a:gdLst>
                <a:gd name="T0" fmla="*/ 1204 w 1351"/>
                <a:gd name="T1" fmla="*/ 760 h 836"/>
                <a:gd name="T2" fmla="*/ 1208 w 1351"/>
                <a:gd name="T3" fmla="*/ 743 h 836"/>
                <a:gd name="T4" fmla="*/ 1351 w 1351"/>
                <a:gd name="T5" fmla="*/ 0 h 836"/>
                <a:gd name="T6" fmla="*/ 1311 w 1351"/>
                <a:gd name="T7" fmla="*/ 0 h 836"/>
                <a:gd name="T8" fmla="*/ 0 w 1351"/>
                <a:gd name="T9" fmla="*/ 836 h 836"/>
                <a:gd name="T10" fmla="*/ 1204 w 1351"/>
                <a:gd name="T11" fmla="*/ 760 h 836"/>
              </a:gdLst>
              <a:ahLst/>
              <a:cxnLst>
                <a:cxn ang="0">
                  <a:pos x="T0" y="T1"/>
                </a:cxn>
                <a:cxn ang="0">
                  <a:pos x="T2" y="T3"/>
                </a:cxn>
                <a:cxn ang="0">
                  <a:pos x="T4" y="T5"/>
                </a:cxn>
                <a:cxn ang="0">
                  <a:pos x="T6" y="T7"/>
                </a:cxn>
                <a:cxn ang="0">
                  <a:pos x="T8" y="T9"/>
                </a:cxn>
                <a:cxn ang="0">
                  <a:pos x="T10" y="T11"/>
                </a:cxn>
              </a:cxnLst>
              <a:rect l="0" t="0" r="r" b="b"/>
              <a:pathLst>
                <a:path w="1351" h="836">
                  <a:moveTo>
                    <a:pt x="1204" y="760"/>
                  </a:moveTo>
                  <a:lnTo>
                    <a:pt x="1208" y="743"/>
                  </a:lnTo>
                  <a:lnTo>
                    <a:pt x="1351" y="0"/>
                  </a:lnTo>
                  <a:lnTo>
                    <a:pt x="1311" y="0"/>
                  </a:lnTo>
                  <a:lnTo>
                    <a:pt x="0" y="836"/>
                  </a:lnTo>
                  <a:lnTo>
                    <a:pt x="1204" y="76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3128963" y="904875"/>
              <a:ext cx="3028950" cy="2073275"/>
            </a:xfrm>
            <a:custGeom>
              <a:avLst/>
              <a:gdLst>
                <a:gd name="T0" fmla="*/ 1026 w 1051"/>
                <a:gd name="T1" fmla="*/ 216 h 719"/>
                <a:gd name="T2" fmla="*/ 1020 w 1051"/>
                <a:gd name="T3" fmla="*/ 216 h 719"/>
                <a:gd name="T4" fmla="*/ 340 w 1051"/>
                <a:gd name="T5" fmla="*/ 216 h 719"/>
                <a:gd name="T6" fmla="*/ 320 w 1051"/>
                <a:gd name="T7" fmla="*/ 136 h 719"/>
                <a:gd name="T8" fmla="*/ 243 w 1051"/>
                <a:gd name="T9" fmla="*/ 53 h 719"/>
                <a:gd name="T10" fmla="*/ 76 w 1051"/>
                <a:gd name="T11" fmla="*/ 9 h 719"/>
                <a:gd name="T12" fmla="*/ 6 w 1051"/>
                <a:gd name="T13" fmla="*/ 48 h 719"/>
                <a:gd name="T14" fmla="*/ 55 w 1051"/>
                <a:gd name="T15" fmla="*/ 118 h 719"/>
                <a:gd name="T16" fmla="*/ 168 w 1051"/>
                <a:gd name="T17" fmla="*/ 148 h 719"/>
                <a:gd name="T18" fmla="*/ 244 w 1051"/>
                <a:gd name="T19" fmla="*/ 231 h 719"/>
                <a:gd name="T20" fmla="*/ 365 w 1051"/>
                <a:gd name="T21" fmla="*/ 701 h 719"/>
                <a:gd name="T22" fmla="*/ 369 w 1051"/>
                <a:gd name="T23" fmla="*/ 719 h 719"/>
                <a:gd name="T24" fmla="*/ 1051 w 1051"/>
                <a:gd name="T25" fmla="*/ 676 h 719"/>
                <a:gd name="T26" fmla="*/ 1026 w 1051"/>
                <a:gd name="T27" fmla="*/ 21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719">
                  <a:moveTo>
                    <a:pt x="1026" y="216"/>
                  </a:moveTo>
                  <a:cubicBezTo>
                    <a:pt x="1020" y="216"/>
                    <a:pt x="1020" y="216"/>
                    <a:pt x="1020" y="216"/>
                  </a:cubicBezTo>
                  <a:cubicBezTo>
                    <a:pt x="340" y="216"/>
                    <a:pt x="340" y="216"/>
                    <a:pt x="340" y="216"/>
                  </a:cubicBezTo>
                  <a:cubicBezTo>
                    <a:pt x="320" y="136"/>
                    <a:pt x="320" y="136"/>
                    <a:pt x="320" y="136"/>
                  </a:cubicBezTo>
                  <a:cubicBezTo>
                    <a:pt x="310" y="99"/>
                    <a:pt x="276" y="61"/>
                    <a:pt x="243" y="53"/>
                  </a:cubicBezTo>
                  <a:cubicBezTo>
                    <a:pt x="76" y="9"/>
                    <a:pt x="76" y="9"/>
                    <a:pt x="76" y="9"/>
                  </a:cubicBezTo>
                  <a:cubicBezTo>
                    <a:pt x="43" y="0"/>
                    <a:pt x="12" y="18"/>
                    <a:pt x="6" y="48"/>
                  </a:cubicBezTo>
                  <a:cubicBezTo>
                    <a:pt x="0" y="78"/>
                    <a:pt x="22" y="109"/>
                    <a:pt x="55" y="118"/>
                  </a:cubicBezTo>
                  <a:cubicBezTo>
                    <a:pt x="168" y="148"/>
                    <a:pt x="168" y="148"/>
                    <a:pt x="168" y="148"/>
                  </a:cubicBezTo>
                  <a:cubicBezTo>
                    <a:pt x="200" y="156"/>
                    <a:pt x="234" y="193"/>
                    <a:pt x="244" y="231"/>
                  </a:cubicBezTo>
                  <a:cubicBezTo>
                    <a:pt x="365" y="701"/>
                    <a:pt x="365" y="701"/>
                    <a:pt x="365" y="701"/>
                  </a:cubicBezTo>
                  <a:cubicBezTo>
                    <a:pt x="369" y="719"/>
                    <a:pt x="369" y="719"/>
                    <a:pt x="369" y="719"/>
                  </a:cubicBezTo>
                  <a:cubicBezTo>
                    <a:pt x="1051" y="676"/>
                    <a:pt x="1051" y="676"/>
                    <a:pt x="1051" y="676"/>
                  </a:cubicBezTo>
                  <a:lnTo>
                    <a:pt x="1026" y="2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4192588" y="1527175"/>
              <a:ext cx="1965325" cy="1450975"/>
            </a:xfrm>
            <a:custGeom>
              <a:avLst/>
              <a:gdLst>
                <a:gd name="T0" fmla="*/ 0 w 1238"/>
                <a:gd name="T1" fmla="*/ 914 h 914"/>
                <a:gd name="T2" fmla="*/ 1238 w 1238"/>
                <a:gd name="T3" fmla="*/ 836 h 914"/>
                <a:gd name="T4" fmla="*/ 1193 w 1238"/>
                <a:gd name="T5" fmla="*/ 0 h 914"/>
                <a:gd name="T6" fmla="*/ 0 w 1238"/>
                <a:gd name="T7" fmla="*/ 914 h 914"/>
              </a:gdLst>
              <a:ahLst/>
              <a:cxnLst>
                <a:cxn ang="0">
                  <a:pos x="T0" y="T1"/>
                </a:cxn>
                <a:cxn ang="0">
                  <a:pos x="T2" y="T3"/>
                </a:cxn>
                <a:cxn ang="0">
                  <a:pos x="T4" y="T5"/>
                </a:cxn>
                <a:cxn ang="0">
                  <a:pos x="T6" y="T7"/>
                </a:cxn>
              </a:cxnLst>
              <a:rect l="0" t="0" r="r" b="b"/>
              <a:pathLst>
                <a:path w="1238" h="914">
                  <a:moveTo>
                    <a:pt x="0" y="914"/>
                  </a:moveTo>
                  <a:lnTo>
                    <a:pt x="1238" y="836"/>
                  </a:lnTo>
                  <a:lnTo>
                    <a:pt x="1193" y="0"/>
                  </a:lnTo>
                  <a:lnTo>
                    <a:pt x="0" y="9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4192588" y="2854325"/>
              <a:ext cx="2039938" cy="1570038"/>
            </a:xfrm>
            <a:custGeom>
              <a:avLst/>
              <a:gdLst>
                <a:gd name="T0" fmla="*/ 0 w 708"/>
                <a:gd name="T1" fmla="*/ 43 h 545"/>
                <a:gd name="T2" fmla="*/ 6 w 708"/>
                <a:gd name="T3" fmla="*/ 62 h 545"/>
                <a:gd name="T4" fmla="*/ 113 w 708"/>
                <a:gd name="T5" fmla="*/ 481 h 545"/>
                <a:gd name="T6" fmla="*/ 191 w 708"/>
                <a:gd name="T7" fmla="*/ 542 h 545"/>
                <a:gd name="T8" fmla="*/ 690 w 708"/>
                <a:gd name="T9" fmla="*/ 489 h 545"/>
                <a:gd name="T10" fmla="*/ 708 w 708"/>
                <a:gd name="T11" fmla="*/ 487 h 545"/>
                <a:gd name="T12" fmla="*/ 682 w 708"/>
                <a:gd name="T13" fmla="*/ 0 h 545"/>
                <a:gd name="T14" fmla="*/ 0 w 708"/>
                <a:gd name="T15" fmla="*/ 43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45">
                  <a:moveTo>
                    <a:pt x="0" y="43"/>
                  </a:moveTo>
                  <a:cubicBezTo>
                    <a:pt x="6" y="62"/>
                    <a:pt x="6" y="62"/>
                    <a:pt x="6" y="62"/>
                  </a:cubicBezTo>
                  <a:cubicBezTo>
                    <a:pt x="113" y="481"/>
                    <a:pt x="113" y="481"/>
                    <a:pt x="113" y="481"/>
                  </a:cubicBezTo>
                  <a:cubicBezTo>
                    <a:pt x="123" y="518"/>
                    <a:pt x="158" y="545"/>
                    <a:pt x="191" y="542"/>
                  </a:cubicBezTo>
                  <a:cubicBezTo>
                    <a:pt x="690" y="489"/>
                    <a:pt x="690" y="489"/>
                    <a:pt x="690" y="489"/>
                  </a:cubicBezTo>
                  <a:cubicBezTo>
                    <a:pt x="708" y="487"/>
                    <a:pt x="708" y="487"/>
                    <a:pt x="708" y="487"/>
                  </a:cubicBezTo>
                  <a:cubicBezTo>
                    <a:pt x="682" y="0"/>
                    <a:pt x="682" y="0"/>
                    <a:pt x="682" y="0"/>
                  </a:cubicBezTo>
                  <a:lnTo>
                    <a:pt x="0" y="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bwMode="auto">
            <a:xfrm>
              <a:off x="4564063" y="2854325"/>
              <a:ext cx="1668463" cy="1568450"/>
            </a:xfrm>
            <a:custGeom>
              <a:avLst/>
              <a:gdLst>
                <a:gd name="T0" fmla="*/ 14 w 579"/>
                <a:gd name="T1" fmla="*/ 527 h 544"/>
                <a:gd name="T2" fmla="*/ 62 w 579"/>
                <a:gd name="T3" fmla="*/ 542 h 544"/>
                <a:gd name="T4" fmla="*/ 561 w 579"/>
                <a:gd name="T5" fmla="*/ 489 h 544"/>
                <a:gd name="T6" fmla="*/ 579 w 579"/>
                <a:gd name="T7" fmla="*/ 487 h 544"/>
                <a:gd name="T8" fmla="*/ 553 w 579"/>
                <a:gd name="T9" fmla="*/ 0 h 544"/>
                <a:gd name="T10" fmla="*/ 14 w 579"/>
                <a:gd name="T11" fmla="*/ 527 h 544"/>
              </a:gdLst>
              <a:ahLst/>
              <a:cxnLst>
                <a:cxn ang="0">
                  <a:pos x="T0" y="T1"/>
                </a:cxn>
                <a:cxn ang="0">
                  <a:pos x="T2" y="T3"/>
                </a:cxn>
                <a:cxn ang="0">
                  <a:pos x="T4" y="T5"/>
                </a:cxn>
                <a:cxn ang="0">
                  <a:pos x="T6" y="T7"/>
                </a:cxn>
                <a:cxn ang="0">
                  <a:pos x="T8" y="T9"/>
                </a:cxn>
                <a:cxn ang="0">
                  <a:pos x="T10" y="T11"/>
                </a:cxn>
              </a:cxnLst>
              <a:rect l="0" t="0" r="r" b="b"/>
              <a:pathLst>
                <a:path w="579" h="544">
                  <a:moveTo>
                    <a:pt x="14" y="527"/>
                  </a:moveTo>
                  <a:cubicBezTo>
                    <a:pt x="28" y="538"/>
                    <a:pt x="45" y="544"/>
                    <a:pt x="62" y="542"/>
                  </a:cubicBezTo>
                  <a:cubicBezTo>
                    <a:pt x="561" y="489"/>
                    <a:pt x="561" y="489"/>
                    <a:pt x="561" y="489"/>
                  </a:cubicBezTo>
                  <a:cubicBezTo>
                    <a:pt x="579" y="487"/>
                    <a:pt x="579" y="487"/>
                    <a:pt x="579" y="487"/>
                  </a:cubicBezTo>
                  <a:cubicBezTo>
                    <a:pt x="553" y="0"/>
                    <a:pt x="553" y="0"/>
                    <a:pt x="553" y="0"/>
                  </a:cubicBezTo>
                  <a:cubicBezTo>
                    <a:pt x="553" y="0"/>
                    <a:pt x="0" y="515"/>
                    <a:pt x="14" y="52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a:spLocks noChangeArrowheads="1"/>
            </p:cNvSpPr>
            <p:nvPr/>
          </p:nvSpPr>
          <p:spPr bwMode="auto">
            <a:xfrm>
              <a:off x="6045201" y="3355975"/>
              <a:ext cx="484188" cy="484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a:spLocks noChangeArrowheads="1"/>
            </p:cNvSpPr>
            <p:nvPr/>
          </p:nvSpPr>
          <p:spPr bwMode="auto">
            <a:xfrm>
              <a:off x="6902451" y="2466975"/>
              <a:ext cx="484188" cy="48577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a:spLocks noChangeArrowheads="1"/>
            </p:cNvSpPr>
            <p:nvPr/>
          </p:nvSpPr>
          <p:spPr bwMode="auto">
            <a:xfrm>
              <a:off x="5803901" y="1982788"/>
              <a:ext cx="484188" cy="48418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a:spLocks noChangeArrowheads="1"/>
            </p:cNvSpPr>
            <p:nvPr/>
          </p:nvSpPr>
          <p:spPr bwMode="auto">
            <a:xfrm>
              <a:off x="4953001" y="2759075"/>
              <a:ext cx="484188" cy="48418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9" name="深度视觉·原创设计 https://www.docer.com/works?userid=22383862">
            <a:extLst>
              <a:ext uri="{FF2B5EF4-FFF2-40B4-BE49-F238E27FC236}">
                <a16:creationId xmlns:a16="http://schemas.microsoft.com/office/drawing/2014/main" id="{D78E416C-A590-B942-2C6A-D878F36DA3A2}"/>
              </a:ext>
            </a:extLst>
          </p:cNvPr>
          <p:cNvSpPr/>
          <p:nvPr/>
        </p:nvSpPr>
        <p:spPr>
          <a:xfrm>
            <a:off x="1790130" y="2717867"/>
            <a:ext cx="1752085" cy="623248"/>
          </a:xfrm>
          <a:prstGeom prst="rect">
            <a:avLst/>
          </a:prstGeom>
        </p:spPr>
        <p:txBody>
          <a:bodyPr wrap="square">
            <a:spAutoFit/>
          </a:bodyPr>
          <a:lstStyle/>
          <a:p>
            <a:pPr algn="l">
              <a:lnSpc>
                <a:spcPct val="150000"/>
              </a:lnSpc>
            </a:pPr>
            <a:r>
              <a:rPr lang="en-US" altLang="zh-CN" sz="1200" b="1">
                <a:latin typeface="汉仪正圆-55W" panose="00020600040101010101" pitchFamily="18" charset="-122"/>
                <a:ea typeface="汉仪正圆-55W" panose="00020600040101010101" pitchFamily="18" charset="-122"/>
                <a:sym typeface="汉仪正圆-55W" panose="00020600040101010101" pitchFamily="18" charset="-122"/>
              </a:rPr>
              <a:t>3.1Frequency Discrimination Task</a:t>
            </a:r>
            <a:endParaRPr lang="zh-CN" altLang="en-US" sz="1200" b="1">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深度视觉·原创设计 https://www.docer.com/works?userid=22383862">
            <a:extLst>
              <a:ext uri="{FF2B5EF4-FFF2-40B4-BE49-F238E27FC236}">
                <a16:creationId xmlns:a16="http://schemas.microsoft.com/office/drawing/2014/main" id="{FA57EFB1-FF0F-6553-2BD6-E9EEE160250A}"/>
              </a:ext>
            </a:extLst>
          </p:cNvPr>
          <p:cNvSpPr/>
          <p:nvPr/>
        </p:nvSpPr>
        <p:spPr>
          <a:xfrm>
            <a:off x="3694615" y="2728739"/>
            <a:ext cx="1752085" cy="346249"/>
          </a:xfrm>
          <a:prstGeom prst="rect">
            <a:avLst/>
          </a:prstGeom>
        </p:spPr>
        <p:txBody>
          <a:bodyPr wrap="square">
            <a:spAutoFit/>
          </a:bodyPr>
          <a:lstStyle/>
          <a:p>
            <a:pPr algn="l">
              <a:lnSpc>
                <a:spcPct val="150000"/>
              </a:lnSpc>
            </a:pPr>
            <a:r>
              <a:rPr lang="en-US" altLang="zh-CN" sz="1200" b="1">
                <a:latin typeface="汉仪正圆-55W" panose="00020600040101010101" pitchFamily="18" charset="-122"/>
                <a:ea typeface="汉仪正圆-55W" panose="00020600040101010101" pitchFamily="18" charset="-122"/>
                <a:sym typeface="汉仪正圆-55W" panose="00020600040101010101" pitchFamily="18" charset="-122"/>
              </a:rPr>
              <a:t>3.2Adding Task</a:t>
            </a:r>
            <a:endParaRPr lang="zh-CN" altLang="en-US" sz="1200" b="1">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1" name="深度视觉·原创设计 https://www.docer.com/works?userid=22383862">
            <a:extLst>
              <a:ext uri="{FF2B5EF4-FFF2-40B4-BE49-F238E27FC236}">
                <a16:creationId xmlns:a16="http://schemas.microsoft.com/office/drawing/2014/main" id="{2C0E71A7-F1DE-637C-9CFA-F557D62A3A66}"/>
              </a:ext>
            </a:extLst>
          </p:cNvPr>
          <p:cNvSpPr/>
          <p:nvPr/>
        </p:nvSpPr>
        <p:spPr>
          <a:xfrm>
            <a:off x="1957164" y="3898010"/>
            <a:ext cx="1842415" cy="900246"/>
          </a:xfrm>
          <a:prstGeom prst="rect">
            <a:avLst/>
          </a:prstGeom>
        </p:spPr>
        <p:txBody>
          <a:bodyPr wrap="square">
            <a:spAutoFit/>
          </a:bodyPr>
          <a:lstStyle/>
          <a:p>
            <a:pPr algn="l">
              <a:lnSpc>
                <a:spcPct val="150000"/>
              </a:lnSpc>
            </a:pPr>
            <a:r>
              <a:rPr lang="en-US" altLang="zh-CN" sz="1200" b="1">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rPr>
              <a:t>3.3N-MNIST Event-Based Visual Recognition</a:t>
            </a:r>
            <a:endParaRPr lang="zh-CN" altLang="en-US" sz="1200" b="1">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2" name="深度视觉·原创设计 https://www.docer.com/works?userid=22383862">
            <a:extLst>
              <a:ext uri="{FF2B5EF4-FFF2-40B4-BE49-F238E27FC236}">
                <a16:creationId xmlns:a16="http://schemas.microsoft.com/office/drawing/2014/main" id="{4FC5F53C-1E4E-BCF0-BC0D-920B4E4DFE28}"/>
              </a:ext>
            </a:extLst>
          </p:cNvPr>
          <p:cNvSpPr/>
          <p:nvPr/>
        </p:nvSpPr>
        <p:spPr>
          <a:xfrm>
            <a:off x="3799579" y="3761788"/>
            <a:ext cx="1375001" cy="1177245"/>
          </a:xfrm>
          <a:prstGeom prst="rect">
            <a:avLst/>
          </a:prstGeom>
        </p:spPr>
        <p:txBody>
          <a:bodyPr wrap="square">
            <a:spAutoFit/>
          </a:bodyPr>
          <a:lstStyle/>
          <a:p>
            <a:pPr algn="l">
              <a:lnSpc>
                <a:spcPct val="150000"/>
              </a:lnSpc>
            </a:pPr>
            <a:r>
              <a:rPr lang="en-US" altLang="zh-CN" sz="1200" b="1">
                <a:latin typeface="汉仪正圆-55W" panose="00020600040101010101" pitchFamily="18" charset="-122"/>
                <a:ea typeface="汉仪正圆-55W" panose="00020600040101010101" pitchFamily="18" charset="-122"/>
                <a:sym typeface="汉仪正圆-55W" panose="00020600040101010101" pitchFamily="18" charset="-122"/>
              </a:rPr>
              <a:t>3.4Visual-Auditory Sensor Fusion for Lip Reading</a:t>
            </a:r>
            <a:endParaRPr lang="zh-CN" altLang="en-US" sz="1200" b="1">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3" name="深度视觉·原创设计 https://www.docer.com/works?userid=22383862">
            <a:extLst>
              <a:ext uri="{FF2B5EF4-FFF2-40B4-BE49-F238E27FC236}">
                <a16:creationId xmlns:a16="http://schemas.microsoft.com/office/drawing/2014/main" id="{5526FA0F-FB8D-41E3-8CB8-F952D97624CE}"/>
              </a:ext>
            </a:extLst>
          </p:cNvPr>
          <p:cNvSpPr/>
          <p:nvPr/>
        </p:nvSpPr>
        <p:spPr>
          <a:xfrm>
            <a:off x="6024603" y="2450427"/>
            <a:ext cx="4377267" cy="605294"/>
          </a:xfrm>
          <a:prstGeom prst="rect">
            <a:avLst/>
          </a:prstGeom>
        </p:spPr>
        <p:txBody>
          <a:bodyPr wrap="square">
            <a:spAutoFit/>
          </a:bodyPr>
          <a:lstStyle/>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在要么</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需要精确更新时间</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要么需要</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从一个长序列中学习</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的不同场景中很有优势</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5" presetClass="entr" presetSubtype="1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heckerboard(across)">
                                      <p:cBhvr>
                                        <p:cTn id="23" dur="750"/>
                                        <p:tgtEl>
                                          <p:spTgt spid="19"/>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checkerboard(across)">
                                      <p:cBhvr>
                                        <p:cTn id="26" dur="750"/>
                                        <p:tgtEl>
                                          <p:spTgt spid="20"/>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heckerboard(across)">
                                      <p:cBhvr>
                                        <p:cTn id="29" dur="750"/>
                                        <p:tgtEl>
                                          <p:spTgt spid="21"/>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750"/>
                                        <p:tgtEl>
                                          <p:spTgt spid="22"/>
                                        </p:tgtEl>
                                      </p:cBhvr>
                                    </p:animEffect>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Frequency Discrimination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6" name="深度视觉·原创设计 https://www.docer.com/works?userid=22383862">
                <a:extLst>
                  <a:ext uri="{FF2B5EF4-FFF2-40B4-BE49-F238E27FC236}">
                    <a16:creationId xmlns:a16="http://schemas.microsoft.com/office/drawing/2014/main" id="{866D9291-6A71-6508-2830-4DE8AFE80A54}"/>
                  </a:ext>
                </a:extLst>
              </p:cNvPr>
              <p:cNvSpPr/>
              <p:nvPr/>
            </p:nvSpPr>
            <p:spPr>
              <a:xfrm>
                <a:off x="1286932" y="5133746"/>
                <a:ext cx="5731941" cy="1628651"/>
              </a:xfrm>
              <a:prstGeom prst="rect">
                <a:avLst/>
              </a:prstGeom>
            </p:spPr>
            <p:txBody>
              <a:bodyPr wrap="square">
                <a:spAutoFit/>
              </a:bodyPr>
              <a:lstStyle/>
              <a:p>
                <a:pPr lvl="0" defTabSz="1217930">
                  <a:lnSpc>
                    <a:spcPts val="2000"/>
                  </a:lnSpc>
                  <a:defRPr/>
                </a:pPr>
                <a:r>
                  <a:rPr lang="zh-CN" altLang="en-US" sz="1600">
                    <a:ea typeface="汉仪正圆-55W" panose="00020600040101010101" pitchFamily="18" charset="-122"/>
                    <a:sym typeface="汉仪正圆-55W" panose="00020600040101010101" pitchFamily="18" charset="-122"/>
                  </a:rPr>
                  <a:t>具体任务：把蓝色曲线与多条紫色曲线区分开</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①对图像</a:t>
                </a:r>
                <a:r>
                  <a:rPr lang="en-US" altLang="zh-CN" sz="1600">
                    <a:ea typeface="汉仪正圆-55W" panose="00020600040101010101" pitchFamily="18" charset="-122"/>
                    <a:sym typeface="汉仪正圆-55W" panose="00020600040101010101" pitchFamily="18" charset="-122"/>
                  </a:rPr>
                  <a:t>a</a:t>
                </a:r>
                <a:r>
                  <a:rPr lang="zh-CN" altLang="en-US" sz="1600">
                    <a:ea typeface="汉仪正圆-55W" panose="00020600040101010101" pitchFamily="18" charset="-122"/>
                    <a:sym typeface="汉仪正圆-55W" panose="00020600040101010101" pitchFamily="18" charset="-122"/>
                  </a:rPr>
                  <a:t>的描述：该正弦波每隔</a:t>
                </a: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毫秒采样一次</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②对图像</a:t>
                </a:r>
                <a:r>
                  <a:rPr lang="en-US" altLang="zh-CN" sz="1600">
                    <a:ea typeface="汉仪正圆-55W" panose="00020600040101010101" pitchFamily="18" charset="-122"/>
                    <a:sym typeface="汉仪正圆-55W" panose="00020600040101010101" pitchFamily="18" charset="-122"/>
                  </a:rPr>
                  <a:t>b</a:t>
                </a:r>
                <a:r>
                  <a:rPr lang="zh-CN" altLang="en-US" sz="1600">
                    <a:ea typeface="汉仪正圆-55W" panose="00020600040101010101" pitchFamily="18" charset="-122"/>
                    <a:sym typeface="汉仪正圆-55W" panose="00020600040101010101" pitchFamily="18" charset="-122"/>
                  </a:rPr>
                  <a:t>的描述：过度采样，该正弦波每隔</a:t>
                </a:r>
                <a:r>
                  <a:rPr lang="en-US" altLang="zh-CN" sz="1600">
                    <a:ea typeface="汉仪正圆-55W" panose="00020600040101010101" pitchFamily="18" charset="-122"/>
                    <a:sym typeface="汉仪正圆-55W" panose="00020600040101010101" pitchFamily="18" charset="-122"/>
                  </a:rPr>
                  <a:t>0.1</a:t>
                </a:r>
                <a:r>
                  <a:rPr lang="zh-CN" altLang="en-US" sz="1600">
                    <a:ea typeface="汉仪正圆-55W" panose="00020600040101010101" pitchFamily="18" charset="-122"/>
                    <a:sym typeface="汉仪正圆-55W" panose="00020600040101010101" pitchFamily="18" charset="-122"/>
                  </a:rPr>
                  <a:t>毫秒采样一次</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③对图像</a:t>
                </a:r>
                <a:r>
                  <a:rPr lang="en-US" altLang="zh-CN" sz="1600">
                    <a:ea typeface="汉仪正圆-55W" panose="00020600040101010101" pitchFamily="18" charset="-122"/>
                    <a:sym typeface="汉仪正圆-55W" panose="00020600040101010101" pitchFamily="18" charset="-122"/>
                  </a:rPr>
                  <a:t>c</a:t>
                </a:r>
                <a:r>
                  <a:rPr lang="zh-CN" altLang="en-US" sz="1600">
                    <a:ea typeface="汉仪正圆-55W" panose="00020600040101010101" pitchFamily="18" charset="-122"/>
                    <a:sym typeface="汉仪正圆-55W" panose="00020600040101010101" pitchFamily="18" charset="-122"/>
                  </a:rPr>
                  <a:t>的描述：数据在持续的输入时间内在异步时间采样，从所有可能的偏移中均匀绘制随机相位，</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是</m:t>
                    </m:r>
                  </m:oMath>
                </a14:m>
                <a:r>
                  <a:rPr lang="zh-CN" altLang="en-US" sz="1600">
                    <a:ea typeface="汉仪正圆-55W" panose="00020600040101010101" pitchFamily="18" charset="-122"/>
                    <a:sym typeface="汉仪正圆-55W" panose="00020600040101010101" pitchFamily="18" charset="-122"/>
                  </a:rPr>
                  <a:t>随机的</a:t>
                </a:r>
                <a:endParaRPr lang="en-US" altLang="zh-CN" sz="1600">
                  <a:ea typeface="汉仪正圆-55W" panose="00020600040101010101" pitchFamily="18" charset="-122"/>
                  <a:sym typeface="汉仪正圆-55W" panose="00020600040101010101" pitchFamily="18" charset="-122"/>
                </a:endParaRPr>
              </a:p>
            </p:txBody>
          </p:sp>
        </mc:Choice>
        <mc:Fallback xmlns="">
          <p:sp>
            <p:nvSpPr>
              <p:cNvPr id="6" name="深度视觉·原创设计 https://www.docer.com/works?userid=22383862">
                <a:extLst>
                  <a:ext uri="{FF2B5EF4-FFF2-40B4-BE49-F238E27FC236}">
                    <a16:creationId xmlns:a16="http://schemas.microsoft.com/office/drawing/2014/main" id="{866D9291-6A71-6508-2830-4DE8AFE80A54}"/>
                  </a:ext>
                </a:extLst>
              </p:cNvPr>
              <p:cNvSpPr>
                <a:spLocks noRot="1" noChangeAspect="1" noMove="1" noResize="1" noEditPoints="1" noAdjustHandles="1" noChangeArrowheads="1" noChangeShapeType="1" noTextEdit="1"/>
              </p:cNvSpPr>
              <p:nvPr/>
            </p:nvSpPr>
            <p:spPr>
              <a:xfrm>
                <a:off x="1286932" y="5133746"/>
                <a:ext cx="5731941" cy="1628651"/>
              </a:xfrm>
              <a:prstGeom prst="rect">
                <a:avLst/>
              </a:prstGeom>
              <a:blipFill>
                <a:blip r:embed="rId2"/>
                <a:stretch>
                  <a:fillRect l="-532" t="-375" r="-1170" b="-4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深度视觉·原创设计 https://www.docer.com/works?userid=22383862">
                <a:extLst>
                  <a:ext uri="{FF2B5EF4-FFF2-40B4-BE49-F238E27FC236}">
                    <a16:creationId xmlns:a16="http://schemas.microsoft.com/office/drawing/2014/main" id="{7F787A6A-74CF-1AD5-1F84-26B6EF3C18E0}"/>
                  </a:ext>
                </a:extLst>
              </p:cNvPr>
              <p:cNvSpPr/>
              <p:nvPr/>
            </p:nvSpPr>
            <p:spPr>
              <a:xfrm>
                <a:off x="973664" y="1469686"/>
                <a:ext cx="10998203" cy="861774"/>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目的：从不同的频率集中区别两种正弦波</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这两种正弦波，一个周期在</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𝑇</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𝑈</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(5,6)</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范围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内，另一个周期在前面</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提到的范围之外</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𝑈</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𝑏</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表示在区间</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𝑏</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上均匀分布</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第二点的状况正对</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的优势，因为它包括周期刺激和需要一个精确的时间辨别</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7" name="深度视觉·原创设计 https://www.docer.com/works?userid=22383862">
                <a:extLst>
                  <a:ext uri="{FF2B5EF4-FFF2-40B4-BE49-F238E27FC236}">
                    <a16:creationId xmlns:a16="http://schemas.microsoft.com/office/drawing/2014/main" id="{7F787A6A-74CF-1AD5-1F84-26B6EF3C18E0}"/>
                  </a:ext>
                </a:extLst>
              </p:cNvPr>
              <p:cNvSpPr>
                <a:spLocks noRot="1" noChangeAspect="1" noMove="1" noResize="1" noEditPoints="1" noAdjustHandles="1" noChangeArrowheads="1" noChangeShapeType="1" noTextEdit="1"/>
              </p:cNvSpPr>
              <p:nvPr/>
            </p:nvSpPr>
            <p:spPr>
              <a:xfrm>
                <a:off x="973664" y="1469686"/>
                <a:ext cx="10998203" cy="861774"/>
              </a:xfrm>
              <a:prstGeom prst="rect">
                <a:avLst/>
              </a:prstGeom>
              <a:blipFill>
                <a:blip r:embed="rId3"/>
                <a:stretch>
                  <a:fillRect l="-333" t="-2128" b="-851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291446B-1762-AD7A-6571-C17BD137C1CC}"/>
              </a:ext>
            </a:extLst>
          </p:cNvPr>
          <p:cNvPicPr>
            <a:picLocks noChangeAspect="1"/>
          </p:cNvPicPr>
          <p:nvPr/>
        </p:nvPicPr>
        <p:blipFill>
          <a:blip r:embed="rId4"/>
          <a:stretch>
            <a:fillRect/>
          </a:stretch>
        </p:blipFill>
        <p:spPr>
          <a:xfrm>
            <a:off x="939981" y="2331460"/>
            <a:ext cx="7940836" cy="2816720"/>
          </a:xfrm>
          <a:prstGeom prst="rect">
            <a:avLst/>
          </a:prstGeom>
        </p:spPr>
      </p:pic>
    </p:spTree>
    <p:extLst>
      <p:ext uri="{BB962C8B-B14F-4D97-AF65-F5344CB8AC3E}">
        <p14:creationId xmlns:p14="http://schemas.microsoft.com/office/powerpoint/2010/main" val="173276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Frequency Discrimination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a:extLst>
              <a:ext uri="{FF2B5EF4-FFF2-40B4-BE49-F238E27FC236}">
                <a16:creationId xmlns:a16="http://schemas.microsoft.com/office/drawing/2014/main" id="{A2DEA9DA-B6E7-DC61-19C8-AAC9E9FCF023}"/>
              </a:ext>
            </a:extLst>
          </p:cNvPr>
          <p:cNvSpPr/>
          <p:nvPr/>
        </p:nvSpPr>
        <p:spPr>
          <a:xfrm>
            <a:off x="973664" y="1469686"/>
            <a:ext cx="10998203" cy="2144177"/>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Regular LSTM</a:t>
            </a:r>
            <a:r>
              <a:rPr lang="zh-CN" altLang="en-US" sz="1600">
                <a:ea typeface="汉仪正圆-55W" panose="00020600040101010101" pitchFamily="18" charset="-122"/>
                <a:sym typeface="汉仪正圆-55W" panose="00020600040101010101" pitchFamily="18" charset="-122"/>
              </a:rPr>
              <a:t>和</a:t>
            </a:r>
            <a:r>
              <a:rPr lang="en-US" altLang="zh-CN" sz="1600">
                <a:ea typeface="汉仪正圆-55W" panose="00020600040101010101" pitchFamily="18" charset="-122"/>
                <a:sym typeface="汉仪正圆-55W" panose="00020600040101010101" pitchFamily="18" charset="-122"/>
              </a:rPr>
              <a:t>BN-LSTM </a:t>
            </a:r>
            <a:r>
              <a:rPr lang="zh-CN" altLang="en-US" sz="1600">
                <a:ea typeface="汉仪正圆-55W" panose="00020600040101010101" pitchFamily="18" charset="-122"/>
                <a:sym typeface="汉仪正圆-55W" panose="00020600040101010101" pitchFamily="18" charset="-122"/>
              </a:rPr>
              <a:t>与 </a:t>
            </a: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的区别：</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①</a:t>
            </a:r>
            <a:r>
              <a:rPr lang="en-US" altLang="zh-CN" sz="1600">
                <a:ea typeface="汉仪正圆-55W" panose="00020600040101010101" pitchFamily="18" charset="-122"/>
                <a:sym typeface="汉仪正圆-55W" panose="00020600040101010101" pitchFamily="18" charset="-122"/>
              </a:rPr>
              <a:t>Regular LSTM</a:t>
            </a:r>
            <a:r>
              <a:rPr lang="zh-CN" altLang="en-US" sz="1600">
                <a:ea typeface="汉仪正圆-55W" panose="00020600040101010101" pitchFamily="18" charset="-122"/>
                <a:sym typeface="汉仪正圆-55W" panose="00020600040101010101" pitchFamily="18" charset="-122"/>
              </a:rPr>
              <a:t>和</a:t>
            </a:r>
            <a:r>
              <a:rPr lang="en-US" altLang="zh-CN" sz="1600">
                <a:ea typeface="汉仪正圆-55W" panose="00020600040101010101" pitchFamily="18" charset="-122"/>
                <a:sym typeface="汉仪正圆-55W" panose="00020600040101010101" pitchFamily="18" charset="-122"/>
              </a:rPr>
              <a:t>BN-LSTM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模型需要有一个时间戳作为额外输入的特征维度，结构是</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2-110-2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神经元</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②</a:t>
            </a: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模型因自带时间门，所以结构是</a:t>
            </a:r>
            <a:r>
              <a:rPr lang="en-US" altLang="zh-CN" sz="1600">
                <a:ea typeface="汉仪正圆-55W" panose="00020600040101010101" pitchFamily="18" charset="-122"/>
                <a:sym typeface="汉仪正圆-55W" panose="00020600040101010101" pitchFamily="18" charset="-122"/>
              </a:rPr>
              <a:t>1-110-2</a:t>
            </a:r>
            <a:r>
              <a:rPr lang="zh-CN" altLang="en-US" sz="1600">
                <a:ea typeface="汉仪正圆-55W" panose="00020600040101010101" pitchFamily="18" charset="-122"/>
                <a:sym typeface="汉仪正圆-55W" panose="00020600040101010101" pitchFamily="18" charset="-122"/>
              </a:rPr>
              <a:t>神经元，同时因为时间门不需要规则的更新，可以在过程中任意一个连续时间进行采样</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相比之下少一个维度，可以减少计算量，</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更快地收敛；</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extLst>
      <p:ext uri="{BB962C8B-B14F-4D97-AF65-F5344CB8AC3E}">
        <p14:creationId xmlns:p14="http://schemas.microsoft.com/office/powerpoint/2010/main" val="365035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Adding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mc:Choice xmlns:a14="http://schemas.microsoft.com/office/drawing/2010/main" Requires="a14">
          <p:sp>
            <p:nvSpPr>
              <p:cNvPr id="3" name="深度视觉·原创设计 https://www.docer.com/works?userid=22383862">
                <a:extLst>
                  <a:ext uri="{FF2B5EF4-FFF2-40B4-BE49-F238E27FC236}">
                    <a16:creationId xmlns:a16="http://schemas.microsoft.com/office/drawing/2014/main" id="{E10BF903-F0A0-1F61-B2FD-961072B422CB}"/>
                  </a:ext>
                </a:extLst>
              </p:cNvPr>
              <p:cNvSpPr/>
              <p:nvPr/>
            </p:nvSpPr>
            <p:spPr>
              <a:xfrm>
                <a:off x="875072" y="872021"/>
                <a:ext cx="10998203" cy="4965462"/>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目的：调查当</a:t>
                </a:r>
                <a:r>
                  <a:rPr lang="zh-CN" altLang="en-US" sz="1600" u="sng">
                    <a:solidFill>
                      <a:srgbClr val="0070C0"/>
                    </a:solidFill>
                    <a:ea typeface="汉仪正圆-55W" panose="00020600040101010101" pitchFamily="18" charset="-122"/>
                    <a:sym typeface="汉仪正圆-55W" panose="00020600040101010101" pitchFamily="18" charset="-122"/>
                  </a:rPr>
                  <a:t>长时期记忆是需要</a:t>
                </a:r>
                <a:r>
                  <a:rPr lang="zh-CN" altLang="en-US" sz="1600">
                    <a:ea typeface="汉仪正圆-55W" panose="00020600040101010101" pitchFamily="18" charset="-122"/>
                    <a:sym typeface="汉仪正圆-55W" panose="00020600040101010101" pitchFamily="18" charset="-122"/>
                  </a:rPr>
                  <a:t>的时候引入</a:t>
                </a:r>
                <a:r>
                  <a:rPr lang="zh-CN" altLang="en-US" sz="1600" u="sng">
                    <a:solidFill>
                      <a:srgbClr val="0070C0"/>
                    </a:solidFill>
                    <a:ea typeface="汉仪正圆-55W" panose="00020600040101010101" pitchFamily="18" charset="-122"/>
                    <a:sym typeface="汉仪正圆-55W" panose="00020600040101010101" pitchFamily="18" charset="-122"/>
                  </a:rPr>
                  <a:t>时间门</a:t>
                </a:r>
                <a:r>
                  <a:rPr lang="zh-CN" altLang="en-US" sz="1600">
                    <a:ea typeface="汉仪正圆-55W" panose="00020600040101010101" pitchFamily="18" charset="-122"/>
                    <a:sym typeface="汉仪正圆-55W" panose="00020600040101010101" pitchFamily="18" charset="-122"/>
                  </a:rPr>
                  <a:t>对模型学习的作用</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规则：在指示器输入流为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的时候，展示的值要被忽略；为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的时候该值要被添加，最后网络展示所有指示值的总和；输入没有固定额度周期</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在这个任务中，有两个数字额外标记，一个是排前</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10%</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的数字，另一个是在前一半的数字，创建一个只有一些重要点的模型，对于</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来说</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4</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对于</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①一个单元只在一些时间步上打开</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②没有固定的周期</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③每个戳时间都可以保存重要的标记数据</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④长</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周期</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在方向传播时期渐变的时间步长中提供更长的跳跃，即有更多时间处理反向传播</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5.</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图示</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①左图体现了在当前任务下</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模型的准确性</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②右图体现了更长的周期能更快地训练更长的序列</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p:sp>
            <p:nvSpPr>
              <p:cNvPr id="3" name="深度视觉·原创设计 https://www.docer.com/works?userid=22383862">
                <a:extLst>
                  <a:ext uri="{FF2B5EF4-FFF2-40B4-BE49-F238E27FC236}">
                    <a16:creationId xmlns:a16="http://schemas.microsoft.com/office/drawing/2014/main" id="{E10BF903-F0A0-1F61-B2FD-961072B422CB}"/>
                  </a:ext>
                </a:extLst>
              </p:cNvPr>
              <p:cNvSpPr>
                <a:spLocks noRot="1" noChangeAspect="1" noMove="1" noResize="1" noEditPoints="1" noAdjustHandles="1" noChangeArrowheads="1" noChangeShapeType="1" noTextEdit="1"/>
              </p:cNvSpPr>
              <p:nvPr/>
            </p:nvSpPr>
            <p:spPr>
              <a:xfrm>
                <a:off x="875072" y="872021"/>
                <a:ext cx="10998203" cy="4965462"/>
              </a:xfrm>
              <a:prstGeom prst="rect">
                <a:avLst/>
              </a:prstGeom>
              <a:blipFill>
                <a:blip r:embed="rId2"/>
                <a:stretch>
                  <a:fillRect l="-333" t="-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79DF1C1-A050-1073-CF25-E68FBEBD56C9}"/>
              </a:ext>
            </a:extLst>
          </p:cNvPr>
          <p:cNvPicPr>
            <a:picLocks noChangeAspect="1"/>
          </p:cNvPicPr>
          <p:nvPr/>
        </p:nvPicPr>
        <p:blipFill>
          <a:blip r:embed="rId3"/>
          <a:stretch>
            <a:fillRect/>
          </a:stretch>
        </p:blipFill>
        <p:spPr>
          <a:xfrm>
            <a:off x="6221774" y="4400439"/>
            <a:ext cx="5817826" cy="2246157"/>
          </a:xfrm>
          <a:prstGeom prst="rect">
            <a:avLst/>
          </a:prstGeom>
        </p:spPr>
      </p:pic>
    </p:spTree>
    <p:extLst>
      <p:ext uri="{BB962C8B-B14F-4D97-AF65-F5344CB8AC3E}">
        <p14:creationId xmlns:p14="http://schemas.microsoft.com/office/powerpoint/2010/main" val="4614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463800" y="350796"/>
            <a:ext cx="6409267"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N-MNIST Event-Based Visual Recognition</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3" name="深度视觉·原创设计 https://www.docer.com/works?userid=22383862">
            <a:extLst>
              <a:ext uri="{FF2B5EF4-FFF2-40B4-BE49-F238E27FC236}">
                <a16:creationId xmlns:a16="http://schemas.microsoft.com/office/drawing/2014/main" id="{CA2449A2-7260-A54A-B62D-2E79A5D25D60}"/>
              </a:ext>
            </a:extLst>
          </p:cNvPr>
          <p:cNvSpPr/>
          <p:nvPr/>
        </p:nvSpPr>
        <p:spPr>
          <a:xfrm>
            <a:off x="973664" y="1469686"/>
            <a:ext cx="10998203" cy="3683060"/>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目的：测试异步采样的数据的表现</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2</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数据集：来自神经形态视觉领域</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任务关键词：局部时间对比度变化</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记录：</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①图示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：由视觉传感器在传感器经历</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次面对</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MNIST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数据集的静止数据集进行扫视运动产生的一些事件组成</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②图示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b</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：以基于框架的由计算在一段时间内产生的逐像素的事件概率的展示</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③图示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c</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：对数字的时空表征</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4.Phased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直接对时空事件流进行操作</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②相对于其他模型，</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少了一个额外的关于时间的输入维度</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③</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Table1</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体现</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有更高的准确性、更小的方差</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④基于框架输入到</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CNN</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的累计统计当峰值频率改变时发生剧烈变化</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，而</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 RNNs</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在三上学习了一个稳定的时空表面</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应该是训练时间门的函数和参数选取</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，而且指挥或多或少地被轻微地改变</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5.</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像素、卷积、池化那些参数看不懂</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9" name="图片 8">
            <a:extLst>
              <a:ext uri="{FF2B5EF4-FFF2-40B4-BE49-F238E27FC236}">
                <a16:creationId xmlns:a16="http://schemas.microsoft.com/office/drawing/2014/main" id="{D18102E7-3CF6-9A83-A962-F5E21E76C9AD}"/>
              </a:ext>
            </a:extLst>
          </p:cNvPr>
          <p:cNvPicPr>
            <a:picLocks noChangeAspect="1"/>
          </p:cNvPicPr>
          <p:nvPr/>
        </p:nvPicPr>
        <p:blipFill>
          <a:blip r:embed="rId2"/>
          <a:stretch>
            <a:fillRect/>
          </a:stretch>
        </p:blipFill>
        <p:spPr>
          <a:xfrm>
            <a:off x="829914" y="5152746"/>
            <a:ext cx="5408708" cy="1719285"/>
          </a:xfrm>
          <a:prstGeom prst="rect">
            <a:avLst/>
          </a:prstGeom>
        </p:spPr>
      </p:pic>
    </p:spTree>
    <p:extLst>
      <p:ext uri="{BB962C8B-B14F-4D97-AF65-F5344CB8AC3E}">
        <p14:creationId xmlns:p14="http://schemas.microsoft.com/office/powerpoint/2010/main" val="65676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Frequency Discrimination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9CC13811-12FF-B90A-9D09-A18143B1DF9E}"/>
                  </a:ext>
                </a:extLst>
              </p:cNvPr>
              <p:cNvSpPr/>
              <p:nvPr/>
            </p:nvSpPr>
            <p:spPr>
              <a:xfrm>
                <a:off x="973664" y="1469686"/>
                <a:ext cx="10998203" cy="1372171"/>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目的：获得一个可以单独使用视频、单独使用声源、或者两种都有的输入来稳健地区别句子</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2.</a:t>
                </a:r>
                <a:r>
                  <a:rPr lang="zh-CN" altLang="en-US" sz="1600">
                    <a:ea typeface="汉仪正圆-55W" panose="00020600040101010101" pitchFamily="18" charset="-122"/>
                    <a:sym typeface="汉仪正圆-55W" panose="00020600040101010101" pitchFamily="18" charset="-122"/>
                  </a:rPr>
                  <a:t>任务特点：涉及具有不同采样率的传感器</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3.</a:t>
                </a:r>
                <a:r>
                  <a:rPr lang="zh-CN" altLang="en-US" sz="1600">
                    <a:ea typeface="汉仪正圆-55W" panose="00020600040101010101" pitchFamily="18" charset="-122"/>
                    <a:sym typeface="汉仪正圆-55W" panose="00020600040101010101" pitchFamily="18" charset="-122"/>
                  </a:rPr>
                  <a:t>处理：先分开处理两种输入</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4.Phased LSTM</a:t>
                </a:r>
                <a:r>
                  <a:rPr lang="zh-CN" altLang="en-US" sz="1600">
                    <a:ea typeface="汉仪正圆-55W" panose="00020600040101010101" pitchFamily="18" charset="-122"/>
                    <a:sym typeface="汉仪正圆-55W" panose="00020600040101010101" pitchFamily="18" charset="-122"/>
                  </a:rPr>
                  <a:t>：先手动将时间门的打开时段于输入的采样时间对齐，不让</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zh-CN" altLang="en-US" sz="1600">
                    <a:ea typeface="汉仪正圆-55W" panose="00020600040101010101" pitchFamily="18" charset="-122"/>
                    <a:sym typeface="汉仪正圆-55W" panose="00020600040101010101" pitchFamily="18" charset="-122"/>
                  </a:rPr>
                  <a:t>和</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600">
                    <a:ea typeface="汉仪正圆-55W" panose="00020600040101010101" pitchFamily="18" charset="-122"/>
                    <a:sym typeface="汉仪正圆-55W" panose="00020600040101010101" pitchFamily="18" charset="-122"/>
                  </a:rPr>
                  <a:t>进行学习，避免当数据没有被展示时产生</a:t>
                </a:r>
                <a:r>
                  <a:rPr lang="en-US" altLang="zh-CN" sz="1600">
                    <a:ea typeface="汉仪正圆-55W" panose="00020600040101010101" pitchFamily="18" charset="-122"/>
                    <a:sym typeface="汉仪正圆-55W" panose="00020600040101010101" pitchFamily="18" charset="-122"/>
                  </a:rPr>
                  <a:t>0</a:t>
                </a:r>
                <a:r>
                  <a:rPr lang="zh-CN" altLang="en-US" sz="1600">
                    <a:ea typeface="汉仪正圆-55W" panose="00020600040101010101" pitchFamily="18" charset="-122"/>
                    <a:sym typeface="汉仪正圆-55W" panose="00020600040101010101" pitchFamily="18" charset="-122"/>
                  </a:rPr>
                  <a:t>或者插入值，但是时间门的参数在被学习中</a:t>
                </a:r>
                <a:endParaRPr lang="en-US" altLang="zh-CN" sz="1600">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9CC13811-12FF-B90A-9D09-A18143B1DF9E}"/>
                  </a:ext>
                </a:extLst>
              </p:cNvPr>
              <p:cNvSpPr>
                <a:spLocks noRot="1" noChangeAspect="1" noMove="1" noResize="1" noEditPoints="1" noAdjustHandles="1" noChangeArrowheads="1" noChangeShapeType="1" noTextEdit="1"/>
              </p:cNvSpPr>
              <p:nvPr/>
            </p:nvSpPr>
            <p:spPr>
              <a:xfrm>
                <a:off x="973664" y="1469686"/>
                <a:ext cx="10998203" cy="1372171"/>
              </a:xfrm>
              <a:prstGeom prst="rect">
                <a:avLst/>
              </a:prstGeom>
              <a:blipFill>
                <a:blip r:embed="rId2"/>
                <a:stretch>
                  <a:fillRect l="-333" t="-1333" b="-5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330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总结</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04</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1622" b="-162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总结</a:t>
            </a:r>
          </a:p>
        </p:txBody>
      </p:sp>
      <p:sp>
        <p:nvSpPr>
          <p:cNvPr id="3" name="深度视觉·原创设计 https://www.docer.com/works?userid=22383862">
            <a:extLst>
              <a:ext uri="{FF2B5EF4-FFF2-40B4-BE49-F238E27FC236}">
                <a16:creationId xmlns:a16="http://schemas.microsoft.com/office/drawing/2014/main" id="{9CC13811-12FF-B90A-9D09-A18143B1DF9E}"/>
              </a:ext>
            </a:extLst>
          </p:cNvPr>
          <p:cNvSpPr/>
          <p:nvPr/>
        </p:nvSpPr>
        <p:spPr>
          <a:xfrm>
            <a:off x="973664" y="1469686"/>
            <a:ext cx="10998203" cy="2391360"/>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的优势：</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有一定规律的周期，有节奏的周期性可以视为保持状态的持续性脱落，即模型的一部分单元可能被随机地丢弃或关闭</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2.</a:t>
            </a:r>
            <a:r>
              <a:rPr lang="zh-CN" altLang="en-US" sz="1600">
                <a:ea typeface="汉仪正圆-55W" panose="00020600040101010101" pitchFamily="18" charset="-122"/>
                <a:sym typeface="汉仪正圆-55W" panose="00020600040101010101" pitchFamily="18" charset="-122"/>
              </a:rPr>
              <a:t>允许非常准确的时间判别</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3.</a:t>
            </a:r>
            <a:r>
              <a:rPr lang="zh-CN" altLang="en-US" sz="1600">
                <a:ea typeface="汉仪正圆-55W" panose="00020600040101010101" pitchFamily="18" charset="-122"/>
                <a:sym typeface="汉仪正圆-55W" panose="00020600040101010101" pitchFamily="18" charset="-122"/>
              </a:rPr>
              <a:t>有一定节奏的失活可以更快地进行反向传播</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4.</a:t>
            </a:r>
            <a:r>
              <a:rPr lang="zh-CN" altLang="en-US" sz="1600">
                <a:ea typeface="汉仪正圆-55W" panose="00020600040101010101" pitchFamily="18" charset="-122"/>
                <a:sym typeface="汉仪正圆-55W" panose="00020600040101010101" pitchFamily="18" charset="-122"/>
              </a:rPr>
              <a:t>可以辨别节奏信号</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5.</a:t>
            </a:r>
            <a:r>
              <a:rPr lang="zh-CN" altLang="en-US" sz="1600">
                <a:ea typeface="汉仪正圆-55W" panose="00020600040101010101" pitchFamily="18" charset="-122"/>
                <a:sym typeface="汉仪正圆-55W" panose="00020600040101010101" pitchFamily="18" charset="-122"/>
              </a:rPr>
              <a:t>可以学习长记忆痕迹</a:t>
            </a:r>
            <a:r>
              <a:rPr lang="en-US" altLang="zh-CN" sz="1600">
                <a:ea typeface="汉仪正圆-55W" panose="00020600040101010101" pitchFamily="18" charset="-122"/>
                <a:sym typeface="汉仪正圆-55W" panose="00020600040101010101" pitchFamily="18" charset="-122"/>
              </a:rPr>
              <a:t>(</a:t>
            </a:r>
            <a:r>
              <a:rPr lang="zh-CN" altLang="en-US" sz="1600">
                <a:ea typeface="汉仪正圆-55W" panose="00020600040101010101" pitchFamily="18" charset="-122"/>
                <a:sym typeface="汉仪正圆-55W" panose="00020600040101010101" pitchFamily="18" charset="-122"/>
              </a:rPr>
              <a:t>长期记忆</a:t>
            </a:r>
            <a:r>
              <a:rPr lang="en-US" altLang="zh-CN" sz="1600">
                <a:ea typeface="汉仪正圆-55W" panose="00020600040101010101" pitchFamily="18" charset="-122"/>
                <a:sym typeface="汉仪正圆-55W" panose="00020600040101010101" pitchFamily="18" charset="-122"/>
              </a:rPr>
              <a:t>)</a:t>
            </a: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6.</a:t>
            </a:r>
            <a:r>
              <a:rPr lang="zh-CN" altLang="en-US" sz="1600">
                <a:ea typeface="汉仪正圆-55W" panose="00020600040101010101" pitchFamily="18" charset="-122"/>
                <a:sym typeface="汉仪正圆-55W" panose="00020600040101010101" pitchFamily="18" charset="-122"/>
              </a:rPr>
              <a:t>收敛更快</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7.</a:t>
            </a:r>
            <a:r>
              <a:rPr lang="zh-CN" altLang="en-US" sz="1600">
                <a:ea typeface="汉仪正圆-55W" panose="00020600040101010101" pitchFamily="18" charset="-122"/>
                <a:sym typeface="汉仪正圆-55W" panose="00020600040101010101" pitchFamily="18" charset="-122"/>
              </a:rPr>
              <a:t>模型可以用用一些方波状的振荡曲线来表示</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8.</a:t>
            </a:r>
            <a:r>
              <a:rPr lang="zh-CN" altLang="en-US" sz="1600">
                <a:ea typeface="汉仪正圆-55W" panose="00020600040101010101" pitchFamily="18" charset="-122"/>
                <a:sym typeface="汉仪正圆-55W" panose="00020600040101010101" pitchFamily="18" charset="-122"/>
              </a:rPr>
              <a:t>在学习跟尖峰有关的循环网络时有更多优势和健壮性</a:t>
            </a:r>
            <a:endParaRPr lang="en-US" altLang="zh-CN" sz="1600">
              <a:ea typeface="汉仪正圆-55W" panose="00020600040101010101" pitchFamily="18" charset="-122"/>
              <a:sym typeface="汉仪正圆-55W" panose="00020600040101010101" pitchFamily="18" charset="-122"/>
            </a:endParaRPr>
          </a:p>
        </p:txBody>
      </p:sp>
    </p:spTree>
    <p:extLst>
      <p:ext uri="{BB962C8B-B14F-4D97-AF65-F5344CB8AC3E}">
        <p14:creationId xmlns:p14="http://schemas.microsoft.com/office/powerpoint/2010/main" val="80728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摘要和介绍</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711733"/>
          </a:xfrm>
          <a:prstGeom prst="rect">
            <a:avLst/>
          </a:prstGeom>
          <a:noFill/>
        </p:spPr>
        <p:txBody>
          <a:bodyPr wrap="square" rtlCol="0">
            <a:spAutoFit/>
          </a:bodyPr>
          <a:lstStyle/>
          <a:p>
            <a:pPr>
              <a:lnSpc>
                <a:spcPct val="150000"/>
              </a:lnSpc>
            </a:pP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主要是概括</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Abstract</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和</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Introduction</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中的观点</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以自己的语言尽可能通俗地表达</a:t>
            </a:r>
            <a:endPar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200329"/>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p>
        </p:txBody>
      </p:sp>
      <p:sp>
        <p:nvSpPr>
          <p:cNvPr id="8" name="深度视觉·原创设计 https://www.docer.com/works?userid=22383862"/>
          <p:cNvSpPr txBox="1"/>
          <p:nvPr/>
        </p:nvSpPr>
        <p:spPr>
          <a:xfrm>
            <a:off x="2935710" y="4261677"/>
            <a:ext cx="6320580" cy="530915"/>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Type your content here, either by copying your text, or by text, Type your content here, either by copying your text, or by copying after the text, </a:t>
            </a:r>
            <a:endPar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summary report</a:t>
            </a:r>
            <a:endPar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Abstract</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61" name="图片 60">
            <a:extLst>
              <a:ext uri="{FF2B5EF4-FFF2-40B4-BE49-F238E27FC236}">
                <a16:creationId xmlns:a16="http://schemas.microsoft.com/office/drawing/2014/main" id="{0E225127-73A2-E00D-95A0-E3FB62F215DD}"/>
              </a:ext>
            </a:extLst>
          </p:cNvPr>
          <p:cNvPicPr>
            <a:picLocks noChangeAspect="1"/>
          </p:cNvPicPr>
          <p:nvPr/>
        </p:nvPicPr>
        <p:blipFill>
          <a:blip r:embed="rId2"/>
          <a:stretch>
            <a:fillRect/>
          </a:stretch>
        </p:blipFill>
        <p:spPr>
          <a:xfrm>
            <a:off x="-1" y="1085522"/>
            <a:ext cx="4353533" cy="2343477"/>
          </a:xfrm>
          <a:prstGeom prst="rect">
            <a:avLst/>
          </a:prstGeom>
        </p:spPr>
      </p:pic>
      <p:grpSp>
        <p:nvGrpSpPr>
          <p:cNvPr id="87" name="深度视觉·原创设计 https://www.docer.com/works?userid=22383862">
            <a:extLst>
              <a:ext uri="{FF2B5EF4-FFF2-40B4-BE49-F238E27FC236}">
                <a16:creationId xmlns:a16="http://schemas.microsoft.com/office/drawing/2014/main" id="{EA6D4B5E-E6D6-C7ED-D21F-B86CF3CA0F1B}"/>
              </a:ext>
            </a:extLst>
          </p:cNvPr>
          <p:cNvGrpSpPr/>
          <p:nvPr/>
        </p:nvGrpSpPr>
        <p:grpSpPr>
          <a:xfrm>
            <a:off x="472259" y="3505276"/>
            <a:ext cx="454039" cy="454814"/>
            <a:chOff x="7275629" y="3973834"/>
            <a:chExt cx="464344" cy="465138"/>
          </a:xfrm>
          <a:solidFill>
            <a:schemeClr val="accent1"/>
          </a:solidFill>
        </p:grpSpPr>
        <p:sp>
          <p:nvSpPr>
            <p:cNvPr id="88" name="深度视觉·原创设计 https://www.docer.com/works?userid=22383862">
              <a:extLst>
                <a:ext uri="{FF2B5EF4-FFF2-40B4-BE49-F238E27FC236}">
                  <a16:creationId xmlns:a16="http://schemas.microsoft.com/office/drawing/2014/main" id="{6E0763B9-3907-946D-DE1D-51F3838556BB}"/>
                </a:ext>
              </a:extLst>
            </p:cNvPr>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9" name="深度视觉·原创设计 https://www.docer.com/works?userid=22383862">
              <a:extLst>
                <a:ext uri="{FF2B5EF4-FFF2-40B4-BE49-F238E27FC236}">
                  <a16:creationId xmlns:a16="http://schemas.microsoft.com/office/drawing/2014/main" id="{A7B8F318-AF00-09B3-670D-834EF7166729}"/>
                </a:ext>
              </a:extLst>
            </p:cNvPr>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0" name="深度视觉·原创设计 https://www.docer.com/works?userid=22383862">
              <a:extLst>
                <a:ext uri="{FF2B5EF4-FFF2-40B4-BE49-F238E27FC236}">
                  <a16:creationId xmlns:a16="http://schemas.microsoft.com/office/drawing/2014/main" id="{7D545E10-737F-5788-7951-279378165A0E}"/>
                </a:ext>
              </a:extLst>
            </p:cNvPr>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1" name="深度视觉·原创设计 https://www.docer.com/works?userid=22383862">
              <a:extLst>
                <a:ext uri="{FF2B5EF4-FFF2-40B4-BE49-F238E27FC236}">
                  <a16:creationId xmlns:a16="http://schemas.microsoft.com/office/drawing/2014/main" id="{968C4033-4E01-886E-EFF4-D1FBF6A55385}"/>
                </a:ext>
              </a:extLst>
            </p:cNvPr>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2" name="深度视觉·原创设计 https://www.docer.com/works?userid=22383862">
              <a:extLst>
                <a:ext uri="{FF2B5EF4-FFF2-40B4-BE49-F238E27FC236}">
                  <a16:creationId xmlns:a16="http://schemas.microsoft.com/office/drawing/2014/main" id="{BB04BDCC-A5FA-BCE8-6CB5-05BBB69CB7E6}"/>
                </a:ext>
              </a:extLst>
            </p:cNvPr>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3" name="深度视觉·原创设计 https://www.docer.com/works?userid=22383862">
              <a:extLst>
                <a:ext uri="{FF2B5EF4-FFF2-40B4-BE49-F238E27FC236}">
                  <a16:creationId xmlns:a16="http://schemas.microsoft.com/office/drawing/2014/main" id="{E63438B2-49FE-D2E9-4C0C-7EC09DBF4295}"/>
                </a:ext>
              </a:extLst>
            </p:cNvPr>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94" name="深度视觉·原创设计 https://www.docer.com/works?userid=22383862">
            <a:extLst>
              <a:ext uri="{FF2B5EF4-FFF2-40B4-BE49-F238E27FC236}">
                <a16:creationId xmlns:a16="http://schemas.microsoft.com/office/drawing/2014/main" id="{BD3CB94A-C23B-E9D7-EDE6-02E9F041875A}"/>
              </a:ext>
            </a:extLst>
          </p:cNvPr>
          <p:cNvGrpSpPr/>
          <p:nvPr/>
        </p:nvGrpSpPr>
        <p:grpSpPr>
          <a:xfrm>
            <a:off x="6523768" y="3419886"/>
            <a:ext cx="448194" cy="447430"/>
            <a:chOff x="6357938" y="1647825"/>
            <a:chExt cx="465138" cy="464344"/>
          </a:xfrm>
          <a:solidFill>
            <a:schemeClr val="accent1"/>
          </a:solidFill>
        </p:grpSpPr>
        <p:sp>
          <p:nvSpPr>
            <p:cNvPr id="95" name="深度视觉·原创设计 https://www.docer.com/works?userid=22383862">
              <a:extLst>
                <a:ext uri="{FF2B5EF4-FFF2-40B4-BE49-F238E27FC236}">
                  <a16:creationId xmlns:a16="http://schemas.microsoft.com/office/drawing/2014/main" id="{666769F8-E016-9090-7A9E-630AA5863BBD}"/>
                </a:ext>
              </a:extLst>
            </p:cNvPr>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6" name="深度视觉·原创设计 https://www.docer.com/works?userid=22383862">
              <a:extLst>
                <a:ext uri="{FF2B5EF4-FFF2-40B4-BE49-F238E27FC236}">
                  <a16:creationId xmlns:a16="http://schemas.microsoft.com/office/drawing/2014/main" id="{0D67C2C9-3616-36C6-C8D9-CA1CED128EA5}"/>
                </a:ext>
              </a:extLst>
            </p:cNvPr>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7" name="深度视觉·原创设计 https://www.docer.com/works?userid=22383862">
              <a:extLst>
                <a:ext uri="{FF2B5EF4-FFF2-40B4-BE49-F238E27FC236}">
                  <a16:creationId xmlns:a16="http://schemas.microsoft.com/office/drawing/2014/main" id="{2EFB1078-E4E4-2360-E66D-A57C6833833D}"/>
                </a:ext>
              </a:extLst>
            </p:cNvPr>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8" name="深度视觉·原创设计 https://www.docer.com/works?userid=22383862">
              <a:extLst>
                <a:ext uri="{FF2B5EF4-FFF2-40B4-BE49-F238E27FC236}">
                  <a16:creationId xmlns:a16="http://schemas.microsoft.com/office/drawing/2014/main" id="{57A45F66-6186-856E-55EE-A8AF09A4D642}"/>
                </a:ext>
              </a:extLst>
            </p:cNvPr>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9" name="深度视觉·原创设计 https://www.docer.com/works?userid=22383862">
              <a:extLst>
                <a:ext uri="{FF2B5EF4-FFF2-40B4-BE49-F238E27FC236}">
                  <a16:creationId xmlns:a16="http://schemas.microsoft.com/office/drawing/2014/main" id="{F20E1D96-3F1B-62A2-8C7D-358CEDE9C874}"/>
                </a:ext>
              </a:extLst>
            </p:cNvPr>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0" name="深度视觉·原创设计 https://www.docer.com/works?userid=22383862">
              <a:extLst>
                <a:ext uri="{FF2B5EF4-FFF2-40B4-BE49-F238E27FC236}">
                  <a16:creationId xmlns:a16="http://schemas.microsoft.com/office/drawing/2014/main" id="{DC672515-D23D-368A-C1B5-2FE705F3472D}"/>
                </a:ext>
              </a:extLst>
            </p:cNvPr>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1" name="深度视觉·原创设计 https://www.docer.com/works?userid=22383862">
              <a:extLst>
                <a:ext uri="{FF2B5EF4-FFF2-40B4-BE49-F238E27FC236}">
                  <a16:creationId xmlns:a16="http://schemas.microsoft.com/office/drawing/2014/main" id="{443AFAB8-7012-E4A2-4653-89AEDCA7B23B}"/>
                </a:ext>
              </a:extLst>
            </p:cNvPr>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2" name="深度视觉·原创设计 https://www.docer.com/works?userid=22383862">
              <a:extLst>
                <a:ext uri="{FF2B5EF4-FFF2-40B4-BE49-F238E27FC236}">
                  <a16:creationId xmlns:a16="http://schemas.microsoft.com/office/drawing/2014/main" id="{2BB7B331-7426-5D0F-B1AC-2856B633819B}"/>
                </a:ext>
              </a:extLst>
            </p:cNvPr>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3" name="深度视觉·原创设计 https://www.docer.com/works?userid=22383862">
              <a:extLst>
                <a:ext uri="{FF2B5EF4-FFF2-40B4-BE49-F238E27FC236}">
                  <a16:creationId xmlns:a16="http://schemas.microsoft.com/office/drawing/2014/main" id="{76E221AB-5A60-4A5A-D476-0FC18DB3BCEB}"/>
                </a:ext>
              </a:extLst>
            </p:cNvPr>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 name="深度视觉·原创设计 https://www.docer.com/works?userid=22383862">
              <a:extLst>
                <a:ext uri="{FF2B5EF4-FFF2-40B4-BE49-F238E27FC236}">
                  <a16:creationId xmlns:a16="http://schemas.microsoft.com/office/drawing/2014/main" id="{209F1133-7DFE-0AA0-BF89-0CFF134F05AF}"/>
                </a:ext>
              </a:extLst>
            </p:cNvPr>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深度视觉·原创设计 https://www.docer.com/works?userid=22383862">
              <a:extLst>
                <a:ext uri="{FF2B5EF4-FFF2-40B4-BE49-F238E27FC236}">
                  <a16:creationId xmlns:a16="http://schemas.microsoft.com/office/drawing/2014/main" id="{176693C6-CBEE-FDA4-857B-312F7E6B8D5F}"/>
                </a:ext>
              </a:extLst>
            </p:cNvPr>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6" name="深度视觉·原创设计 https://www.docer.com/works?userid=22383862">
              <a:extLst>
                <a:ext uri="{FF2B5EF4-FFF2-40B4-BE49-F238E27FC236}">
                  <a16:creationId xmlns:a16="http://schemas.microsoft.com/office/drawing/2014/main" id="{8BC98D7B-5CB7-94B4-72E2-70A20F3438FF}"/>
                </a:ext>
              </a:extLst>
            </p:cNvPr>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7" name="深度视觉·原创设计 https://www.docer.com/works?userid=22383862">
              <a:extLst>
                <a:ext uri="{FF2B5EF4-FFF2-40B4-BE49-F238E27FC236}">
                  <a16:creationId xmlns:a16="http://schemas.microsoft.com/office/drawing/2014/main" id="{B36CA62C-648F-34D5-1CA5-C7D7CF3F6BD8}"/>
                </a:ext>
              </a:extLst>
            </p:cNvPr>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08" name="深度视觉·原创设计 https://www.docer.com/works?userid=22383862">
            <a:extLst>
              <a:ext uri="{FF2B5EF4-FFF2-40B4-BE49-F238E27FC236}">
                <a16:creationId xmlns:a16="http://schemas.microsoft.com/office/drawing/2014/main" id="{41B7BE4F-0907-DA42-9A73-277A6CA9FE3D}"/>
              </a:ext>
            </a:extLst>
          </p:cNvPr>
          <p:cNvSpPr/>
          <p:nvPr/>
        </p:nvSpPr>
        <p:spPr>
          <a:xfrm>
            <a:off x="1060053" y="3750242"/>
            <a:ext cx="4925967" cy="1631216"/>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传统的</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模型可以很好地从时间序列中提取模式</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但是</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不合适</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处理由传感器或其他神经元</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在连续时间内</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产生的</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不规则采样数据</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这些数据：由事件驱动的传感器生成的时间稀疏</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数据</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；由事件的异步流产生的；由带着不同更新间隔的多层传感器产生的</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9" name="深度视觉·原创设计 https://www.docer.com/works?userid=22383862">
            <a:extLst>
              <a:ext uri="{FF2B5EF4-FFF2-40B4-BE49-F238E27FC236}">
                <a16:creationId xmlns:a16="http://schemas.microsoft.com/office/drawing/2014/main" id="{1A19240E-6096-EAB6-FAAB-2657A6DD8F61}"/>
              </a:ext>
            </a:extLst>
          </p:cNvPr>
          <p:cNvSpPr/>
          <p:nvPr/>
        </p:nvSpPr>
        <p:spPr>
          <a:xfrm>
            <a:off x="1060054" y="3428999"/>
            <a:ext cx="190993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RNN</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1" name="深度视觉·原创设计 https://www.docer.com/works?userid=22383862">
            <a:extLst>
              <a:ext uri="{FF2B5EF4-FFF2-40B4-BE49-F238E27FC236}">
                <a16:creationId xmlns:a16="http://schemas.microsoft.com/office/drawing/2014/main" id="{FC1878A8-2983-39D2-F91B-C483AF53C15A}"/>
              </a:ext>
            </a:extLst>
          </p:cNvPr>
          <p:cNvSpPr/>
          <p:nvPr/>
        </p:nvSpPr>
        <p:spPr>
          <a:xfrm>
            <a:off x="7158505" y="3416708"/>
            <a:ext cx="248160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Phased </a:t>
            </a:r>
            <a:r>
              <a:rPr lang="en-US" altLang="zh-CN" sz="2000" b="1">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2" name="深度视觉·原创设计 https://www.docer.com/works?userid=22383862">
            <a:extLst>
              <a:ext uri="{FF2B5EF4-FFF2-40B4-BE49-F238E27FC236}">
                <a16:creationId xmlns:a16="http://schemas.microsoft.com/office/drawing/2014/main" id="{318E3EC5-75D5-C264-2ACB-92CBCB13B034}"/>
              </a:ext>
            </a:extLst>
          </p:cNvPr>
          <p:cNvSpPr/>
          <p:nvPr/>
        </p:nvSpPr>
        <p:spPr>
          <a:xfrm>
            <a:off x="7158506" y="3791387"/>
            <a:ext cx="4925967" cy="2144177"/>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通过加一个</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新的时间门</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解决</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中第二个问题</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这个门被一个带有一定频率范围的参数化波动且这个参数化波动只在周期的一小部分产生对记忆细胞的更新</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可以实现更快的收敛</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这个模型整合了</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来自任意采样概率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的传感器的输入，从而开辟了新的用于</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处理携带时间信息的异步感官事件</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的研究领域</a:t>
            </a: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115" name="图片 114" descr="图示, 示意图&#10;&#10;描述已自动生成">
            <a:extLst>
              <a:ext uri="{FF2B5EF4-FFF2-40B4-BE49-F238E27FC236}">
                <a16:creationId xmlns:a16="http://schemas.microsoft.com/office/drawing/2014/main" id="{CD7D6096-55D2-1B29-F15E-9A069456B4C6}"/>
              </a:ext>
            </a:extLst>
          </p:cNvPr>
          <p:cNvPicPr>
            <a:picLocks noChangeAspect="1"/>
          </p:cNvPicPr>
          <p:nvPr/>
        </p:nvPicPr>
        <p:blipFill>
          <a:blip r:embed="rId3"/>
          <a:stretch>
            <a:fillRect/>
          </a:stretch>
        </p:blipFill>
        <p:spPr>
          <a:xfrm>
            <a:off x="7715845" y="366671"/>
            <a:ext cx="4368628" cy="3109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1000"/>
                                        <p:tgtEl>
                                          <p:spTgt spid="112"/>
                                        </p:tgtEl>
                                      </p:cBhvr>
                                    </p:animEffect>
                                    <p:anim calcmode="lin" valueType="num">
                                      <p:cBhvr>
                                        <p:cTn id="24" dur="1000" fill="hold"/>
                                        <p:tgtEl>
                                          <p:spTgt spid="112"/>
                                        </p:tgtEl>
                                        <p:attrNameLst>
                                          <p:attrName>ppt_x</p:attrName>
                                        </p:attrNameLst>
                                      </p:cBhvr>
                                      <p:tavLst>
                                        <p:tav tm="0">
                                          <p:val>
                                            <p:strVal val="#ppt_x"/>
                                          </p:val>
                                        </p:tav>
                                        <p:tav tm="100000">
                                          <p:val>
                                            <p:strVal val="#ppt_x"/>
                                          </p:val>
                                        </p:tav>
                                      </p:tavLst>
                                    </p:anim>
                                    <p:anim calcmode="lin" valueType="num">
                                      <p:cBhvr>
                                        <p:cTn id="25"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1" grpId="0"/>
      <p:bldP spid="1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1 I</a:t>
            </a: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ntroduction</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61" name="图片 60">
            <a:extLst>
              <a:ext uri="{FF2B5EF4-FFF2-40B4-BE49-F238E27FC236}">
                <a16:creationId xmlns:a16="http://schemas.microsoft.com/office/drawing/2014/main" id="{0E225127-73A2-E00D-95A0-E3FB62F215DD}"/>
              </a:ext>
            </a:extLst>
          </p:cNvPr>
          <p:cNvPicPr>
            <a:picLocks noChangeAspect="1"/>
          </p:cNvPicPr>
          <p:nvPr/>
        </p:nvPicPr>
        <p:blipFill>
          <a:blip r:embed="rId3"/>
          <a:stretch>
            <a:fillRect/>
          </a:stretch>
        </p:blipFill>
        <p:spPr>
          <a:xfrm>
            <a:off x="-1" y="1085522"/>
            <a:ext cx="4353533" cy="2343477"/>
          </a:xfrm>
          <a:prstGeom prst="rect">
            <a:avLst/>
          </a:prstGeom>
        </p:spPr>
      </p:pic>
      <p:grpSp>
        <p:nvGrpSpPr>
          <p:cNvPr id="87" name="深度视觉·原创设计 https://www.docer.com/works?userid=22383862">
            <a:extLst>
              <a:ext uri="{FF2B5EF4-FFF2-40B4-BE49-F238E27FC236}">
                <a16:creationId xmlns:a16="http://schemas.microsoft.com/office/drawing/2014/main" id="{EA6D4B5E-E6D6-C7ED-D21F-B86CF3CA0F1B}"/>
              </a:ext>
            </a:extLst>
          </p:cNvPr>
          <p:cNvGrpSpPr/>
          <p:nvPr/>
        </p:nvGrpSpPr>
        <p:grpSpPr>
          <a:xfrm>
            <a:off x="472259" y="3505276"/>
            <a:ext cx="454039" cy="454814"/>
            <a:chOff x="7275629" y="3973834"/>
            <a:chExt cx="464344" cy="465138"/>
          </a:xfrm>
          <a:solidFill>
            <a:schemeClr val="accent1"/>
          </a:solidFill>
        </p:grpSpPr>
        <p:sp>
          <p:nvSpPr>
            <p:cNvPr id="88" name="深度视觉·原创设计 https://www.docer.com/works?userid=22383862">
              <a:extLst>
                <a:ext uri="{FF2B5EF4-FFF2-40B4-BE49-F238E27FC236}">
                  <a16:creationId xmlns:a16="http://schemas.microsoft.com/office/drawing/2014/main" id="{6E0763B9-3907-946D-DE1D-51F3838556BB}"/>
                </a:ext>
              </a:extLst>
            </p:cNvPr>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9" name="深度视觉·原创设计 https://www.docer.com/works?userid=22383862">
              <a:extLst>
                <a:ext uri="{FF2B5EF4-FFF2-40B4-BE49-F238E27FC236}">
                  <a16:creationId xmlns:a16="http://schemas.microsoft.com/office/drawing/2014/main" id="{A7B8F318-AF00-09B3-670D-834EF7166729}"/>
                </a:ext>
              </a:extLst>
            </p:cNvPr>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0" name="深度视觉·原创设计 https://www.docer.com/works?userid=22383862">
              <a:extLst>
                <a:ext uri="{FF2B5EF4-FFF2-40B4-BE49-F238E27FC236}">
                  <a16:creationId xmlns:a16="http://schemas.microsoft.com/office/drawing/2014/main" id="{7D545E10-737F-5788-7951-279378165A0E}"/>
                </a:ext>
              </a:extLst>
            </p:cNvPr>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1" name="深度视觉·原创设计 https://www.docer.com/works?userid=22383862">
              <a:extLst>
                <a:ext uri="{FF2B5EF4-FFF2-40B4-BE49-F238E27FC236}">
                  <a16:creationId xmlns:a16="http://schemas.microsoft.com/office/drawing/2014/main" id="{968C4033-4E01-886E-EFF4-D1FBF6A55385}"/>
                </a:ext>
              </a:extLst>
            </p:cNvPr>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2" name="深度视觉·原创设计 https://www.docer.com/works?userid=22383862">
              <a:extLst>
                <a:ext uri="{FF2B5EF4-FFF2-40B4-BE49-F238E27FC236}">
                  <a16:creationId xmlns:a16="http://schemas.microsoft.com/office/drawing/2014/main" id="{BB04BDCC-A5FA-BCE8-6CB5-05BBB69CB7E6}"/>
                </a:ext>
              </a:extLst>
            </p:cNvPr>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3" name="深度视觉·原创设计 https://www.docer.com/works?userid=22383862">
              <a:extLst>
                <a:ext uri="{FF2B5EF4-FFF2-40B4-BE49-F238E27FC236}">
                  <a16:creationId xmlns:a16="http://schemas.microsoft.com/office/drawing/2014/main" id="{E63438B2-49FE-D2E9-4C0C-7EC09DBF4295}"/>
                </a:ext>
              </a:extLst>
            </p:cNvPr>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94" name="深度视觉·原创设计 https://www.docer.com/works?userid=22383862">
            <a:extLst>
              <a:ext uri="{FF2B5EF4-FFF2-40B4-BE49-F238E27FC236}">
                <a16:creationId xmlns:a16="http://schemas.microsoft.com/office/drawing/2014/main" id="{BD3CB94A-C23B-E9D7-EDE6-02E9F041875A}"/>
              </a:ext>
            </a:extLst>
          </p:cNvPr>
          <p:cNvGrpSpPr/>
          <p:nvPr/>
        </p:nvGrpSpPr>
        <p:grpSpPr>
          <a:xfrm>
            <a:off x="6523768" y="3419886"/>
            <a:ext cx="448194" cy="447430"/>
            <a:chOff x="6357938" y="1647825"/>
            <a:chExt cx="465138" cy="464344"/>
          </a:xfrm>
          <a:solidFill>
            <a:schemeClr val="accent1"/>
          </a:solidFill>
        </p:grpSpPr>
        <p:sp>
          <p:nvSpPr>
            <p:cNvPr id="95" name="深度视觉·原创设计 https://www.docer.com/works?userid=22383862">
              <a:extLst>
                <a:ext uri="{FF2B5EF4-FFF2-40B4-BE49-F238E27FC236}">
                  <a16:creationId xmlns:a16="http://schemas.microsoft.com/office/drawing/2014/main" id="{666769F8-E016-9090-7A9E-630AA5863BBD}"/>
                </a:ext>
              </a:extLst>
            </p:cNvPr>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6" name="深度视觉·原创设计 https://www.docer.com/works?userid=22383862">
              <a:extLst>
                <a:ext uri="{FF2B5EF4-FFF2-40B4-BE49-F238E27FC236}">
                  <a16:creationId xmlns:a16="http://schemas.microsoft.com/office/drawing/2014/main" id="{0D67C2C9-3616-36C6-C8D9-CA1CED128EA5}"/>
                </a:ext>
              </a:extLst>
            </p:cNvPr>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7" name="深度视觉·原创设计 https://www.docer.com/works?userid=22383862">
              <a:extLst>
                <a:ext uri="{FF2B5EF4-FFF2-40B4-BE49-F238E27FC236}">
                  <a16:creationId xmlns:a16="http://schemas.microsoft.com/office/drawing/2014/main" id="{2EFB1078-E4E4-2360-E66D-A57C6833833D}"/>
                </a:ext>
              </a:extLst>
            </p:cNvPr>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8" name="深度视觉·原创设计 https://www.docer.com/works?userid=22383862">
              <a:extLst>
                <a:ext uri="{FF2B5EF4-FFF2-40B4-BE49-F238E27FC236}">
                  <a16:creationId xmlns:a16="http://schemas.microsoft.com/office/drawing/2014/main" id="{57A45F66-6186-856E-55EE-A8AF09A4D642}"/>
                </a:ext>
              </a:extLst>
            </p:cNvPr>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9" name="深度视觉·原创设计 https://www.docer.com/works?userid=22383862">
              <a:extLst>
                <a:ext uri="{FF2B5EF4-FFF2-40B4-BE49-F238E27FC236}">
                  <a16:creationId xmlns:a16="http://schemas.microsoft.com/office/drawing/2014/main" id="{F20E1D96-3F1B-62A2-8C7D-358CEDE9C874}"/>
                </a:ext>
              </a:extLst>
            </p:cNvPr>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0" name="深度视觉·原创设计 https://www.docer.com/works?userid=22383862">
              <a:extLst>
                <a:ext uri="{FF2B5EF4-FFF2-40B4-BE49-F238E27FC236}">
                  <a16:creationId xmlns:a16="http://schemas.microsoft.com/office/drawing/2014/main" id="{DC672515-D23D-368A-C1B5-2FE705F3472D}"/>
                </a:ext>
              </a:extLst>
            </p:cNvPr>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1" name="深度视觉·原创设计 https://www.docer.com/works?userid=22383862">
              <a:extLst>
                <a:ext uri="{FF2B5EF4-FFF2-40B4-BE49-F238E27FC236}">
                  <a16:creationId xmlns:a16="http://schemas.microsoft.com/office/drawing/2014/main" id="{443AFAB8-7012-E4A2-4653-89AEDCA7B23B}"/>
                </a:ext>
              </a:extLst>
            </p:cNvPr>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2" name="深度视觉·原创设计 https://www.docer.com/works?userid=22383862">
              <a:extLst>
                <a:ext uri="{FF2B5EF4-FFF2-40B4-BE49-F238E27FC236}">
                  <a16:creationId xmlns:a16="http://schemas.microsoft.com/office/drawing/2014/main" id="{2BB7B331-7426-5D0F-B1AC-2856B633819B}"/>
                </a:ext>
              </a:extLst>
            </p:cNvPr>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3" name="深度视觉·原创设计 https://www.docer.com/works?userid=22383862">
              <a:extLst>
                <a:ext uri="{FF2B5EF4-FFF2-40B4-BE49-F238E27FC236}">
                  <a16:creationId xmlns:a16="http://schemas.microsoft.com/office/drawing/2014/main" id="{76E221AB-5A60-4A5A-D476-0FC18DB3BCEB}"/>
                </a:ext>
              </a:extLst>
            </p:cNvPr>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 name="深度视觉·原创设计 https://www.docer.com/works?userid=22383862">
              <a:extLst>
                <a:ext uri="{FF2B5EF4-FFF2-40B4-BE49-F238E27FC236}">
                  <a16:creationId xmlns:a16="http://schemas.microsoft.com/office/drawing/2014/main" id="{209F1133-7DFE-0AA0-BF89-0CFF134F05AF}"/>
                </a:ext>
              </a:extLst>
            </p:cNvPr>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深度视觉·原创设计 https://www.docer.com/works?userid=22383862">
              <a:extLst>
                <a:ext uri="{FF2B5EF4-FFF2-40B4-BE49-F238E27FC236}">
                  <a16:creationId xmlns:a16="http://schemas.microsoft.com/office/drawing/2014/main" id="{176693C6-CBEE-FDA4-857B-312F7E6B8D5F}"/>
                </a:ext>
              </a:extLst>
            </p:cNvPr>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6" name="深度视觉·原创设计 https://www.docer.com/works?userid=22383862">
              <a:extLst>
                <a:ext uri="{FF2B5EF4-FFF2-40B4-BE49-F238E27FC236}">
                  <a16:creationId xmlns:a16="http://schemas.microsoft.com/office/drawing/2014/main" id="{8BC98D7B-5CB7-94B4-72E2-70A20F3438FF}"/>
                </a:ext>
              </a:extLst>
            </p:cNvPr>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7" name="深度视觉·原创设计 https://www.docer.com/works?userid=22383862">
              <a:extLst>
                <a:ext uri="{FF2B5EF4-FFF2-40B4-BE49-F238E27FC236}">
                  <a16:creationId xmlns:a16="http://schemas.microsoft.com/office/drawing/2014/main" id="{B36CA62C-648F-34D5-1CA5-C7D7CF3F6BD8}"/>
                </a:ext>
              </a:extLst>
            </p:cNvPr>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08" name="深度视觉·原创设计 https://www.docer.com/works?userid=22383862">
            <a:extLst>
              <a:ext uri="{FF2B5EF4-FFF2-40B4-BE49-F238E27FC236}">
                <a16:creationId xmlns:a16="http://schemas.microsoft.com/office/drawing/2014/main" id="{41B7BE4F-0907-DA42-9A73-277A6CA9FE3D}"/>
              </a:ext>
            </a:extLst>
          </p:cNvPr>
          <p:cNvSpPr/>
          <p:nvPr/>
        </p:nvSpPr>
        <p:spPr>
          <a:xfrm>
            <a:off x="1060053" y="3750242"/>
            <a:ext cx="4925967" cy="2913618"/>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优势：配备了有记忆的神经网络</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是</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离散时间动态模型</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，从而模糊地假定一个输入信号的</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连续的采样率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，同时它可以成为循环单元和前馈单元的</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更新频率</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循环单元：在每个时间步上接收数据，同时将前一步的</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hidden state</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传递给当前时间步</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前馈单元：是</a:t>
            </a:r>
            <a:r>
              <a:rPr lang="en-US" altLang="zh-CN" sz="1200" err="1">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中用于处理输入数据的部分</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使用固定的时间步长</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4.</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中，如果处理上述问题，需要更高的计算负载和能量消耗</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来使所有在网络中的单元可只用一个时间步来更新</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9" name="深度视觉·原创设计 https://www.docer.com/works?userid=22383862">
            <a:extLst>
              <a:ext uri="{FF2B5EF4-FFF2-40B4-BE49-F238E27FC236}">
                <a16:creationId xmlns:a16="http://schemas.microsoft.com/office/drawing/2014/main" id="{1A19240E-6096-EAB6-FAAB-2657A6DD8F61}"/>
              </a:ext>
            </a:extLst>
          </p:cNvPr>
          <p:cNvSpPr/>
          <p:nvPr/>
        </p:nvSpPr>
        <p:spPr>
          <a:xfrm>
            <a:off x="1060054" y="3428999"/>
            <a:ext cx="190993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RNN</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1" name="深度视觉·原创设计 https://www.docer.com/works?userid=22383862">
            <a:extLst>
              <a:ext uri="{FF2B5EF4-FFF2-40B4-BE49-F238E27FC236}">
                <a16:creationId xmlns:a16="http://schemas.microsoft.com/office/drawing/2014/main" id="{FC1878A8-2983-39D2-F91B-C483AF53C15A}"/>
              </a:ext>
            </a:extLst>
          </p:cNvPr>
          <p:cNvSpPr/>
          <p:nvPr/>
        </p:nvSpPr>
        <p:spPr>
          <a:xfrm>
            <a:off x="7158505" y="3416708"/>
            <a:ext cx="258734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Phased LSTM</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2" name="深度视觉·原创设计 https://www.docer.com/works?userid=22383862">
            <a:extLst>
              <a:ext uri="{FF2B5EF4-FFF2-40B4-BE49-F238E27FC236}">
                <a16:creationId xmlns:a16="http://schemas.microsoft.com/office/drawing/2014/main" id="{318E3EC5-75D5-C264-2ACB-92CBCB13B034}"/>
              </a:ext>
            </a:extLst>
          </p:cNvPr>
          <p:cNvSpPr/>
          <p:nvPr/>
        </p:nvSpPr>
        <p:spPr>
          <a:xfrm>
            <a:off x="7158506" y="3791387"/>
            <a:ext cx="4925967" cy="2382704"/>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处理基于事件的传感器，是事件驱动的，以短延迟和精确的时间记录着刺激变化</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神经元用峰值交流，因此在连续的时间里表现了异步、由事件引发的更新</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可以处理在异步时间采样的输入</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异步：在</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中指的是允许不同的时间步骤以不同的速率进行计算，使用相位来控制每个时间步骤的计算进度，每个时间步骤都具有一个跟它有关系的相位，相位的进展不需要等待前一个时间步骤的完成</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115" name="图片 114" descr="图示, 示意图&#10;&#10;描述已自动生成">
            <a:extLst>
              <a:ext uri="{FF2B5EF4-FFF2-40B4-BE49-F238E27FC236}">
                <a16:creationId xmlns:a16="http://schemas.microsoft.com/office/drawing/2014/main" id="{CD7D6096-55D2-1B29-F15E-9A069456B4C6}"/>
              </a:ext>
            </a:extLst>
          </p:cNvPr>
          <p:cNvPicPr>
            <a:picLocks noChangeAspect="1"/>
          </p:cNvPicPr>
          <p:nvPr/>
        </p:nvPicPr>
        <p:blipFill>
          <a:blip r:embed="rId4"/>
          <a:stretch>
            <a:fillRect/>
          </a:stretch>
        </p:blipFill>
        <p:spPr>
          <a:xfrm>
            <a:off x="7715845" y="366671"/>
            <a:ext cx="4368628" cy="3109048"/>
          </a:xfrm>
          <a:prstGeom prst="rect">
            <a:avLst/>
          </a:prstGeom>
        </p:spPr>
      </p:pic>
      <p:sp>
        <p:nvSpPr>
          <p:cNvPr id="5" name="深度视觉·原创设计 https://www.docer.com/works?userid=22383862">
            <a:extLst>
              <a:ext uri="{FF2B5EF4-FFF2-40B4-BE49-F238E27FC236}">
                <a16:creationId xmlns:a16="http://schemas.microsoft.com/office/drawing/2014/main" id="{FBB8D924-427B-281F-314C-F2C0BBB3DA07}"/>
              </a:ext>
            </a:extLst>
          </p:cNvPr>
          <p:cNvSpPr/>
          <p:nvPr/>
        </p:nvSpPr>
        <p:spPr>
          <a:xfrm>
            <a:off x="4173216" y="1078338"/>
            <a:ext cx="3542630" cy="1887696"/>
          </a:xfrm>
          <a:prstGeom prst="rect">
            <a:avLst/>
          </a:prstGeom>
        </p:spPr>
        <p:txBody>
          <a:bodyPr wrap="square">
            <a:spAutoFit/>
          </a:bodyPr>
          <a:lstStyle/>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问题：</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vision,audition,distance measurement,gyroscopes</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这些领域需要从各种各样的传感器</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整合输入</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数据</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，每个传感器</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有自己的数据采样率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短的时间步</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用来处理有</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高采集频率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的传感器是很有必要的</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extLst>
      <p:ext uri="{BB962C8B-B14F-4D97-AF65-F5344CB8AC3E}">
        <p14:creationId xmlns:p14="http://schemas.microsoft.com/office/powerpoint/2010/main" val="16734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1000"/>
                                        <p:tgtEl>
                                          <p:spTgt spid="112"/>
                                        </p:tgtEl>
                                      </p:cBhvr>
                                    </p:animEffect>
                                    <p:anim calcmode="lin" valueType="num">
                                      <p:cBhvr>
                                        <p:cTn id="24" dur="1000" fill="hold"/>
                                        <p:tgtEl>
                                          <p:spTgt spid="112"/>
                                        </p:tgtEl>
                                        <p:attrNameLst>
                                          <p:attrName>ppt_x</p:attrName>
                                        </p:attrNameLst>
                                      </p:cBhvr>
                                      <p:tavLst>
                                        <p:tav tm="0">
                                          <p:val>
                                            <p:strVal val="#ppt_x"/>
                                          </p:val>
                                        </p:tav>
                                        <p:tav tm="100000">
                                          <p:val>
                                            <p:strVal val="#ppt_x"/>
                                          </p:val>
                                        </p:tav>
                                      </p:tavLst>
                                    </p:anim>
                                    <p:anim calcmode="lin" valueType="num">
                                      <p:cBhvr>
                                        <p:cTn id="25" dur="1000" fill="hold"/>
                                        <p:tgtEl>
                                          <p:spTgt spid="11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1" grpId="0"/>
      <p:bldP spid="11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模型理解</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388568"/>
          </a:xfrm>
          <a:prstGeom prst="rect">
            <a:avLst/>
          </a:prstGeom>
          <a:noFill/>
        </p:spPr>
        <p:txBody>
          <a:bodyPr wrap="square" rtlCol="0">
            <a:spAutoFit/>
          </a:bodyPr>
          <a:lstStyle/>
          <a:p>
            <a:pPr>
              <a:lnSpc>
                <a:spcPct val="150000"/>
              </a:lnSpc>
            </a:pP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这一部分进行对</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RNN,LSTM,</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和</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做概述</a:t>
            </a:r>
            <a:endPar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9"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0"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1"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模型理解</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bwMode="auto">
          <a:xfrm>
            <a:off x="4167188" y="1906061"/>
            <a:ext cx="1930400" cy="1974850"/>
          </a:xfrm>
          <a:custGeom>
            <a:avLst/>
            <a:gdLst>
              <a:gd name="T0" fmla="*/ 509 w 640"/>
              <a:gd name="T1" fmla="*/ 645 h 655"/>
              <a:gd name="T2" fmla="*/ 640 w 640"/>
              <a:gd name="T3" fmla="*/ 514 h 655"/>
              <a:gd name="T4" fmla="*/ 640 w 640"/>
              <a:gd name="T5" fmla="*/ 0 h 655"/>
              <a:gd name="T6" fmla="*/ 555 w 640"/>
              <a:gd name="T7" fmla="*/ 0 h 655"/>
              <a:gd name="T8" fmla="*/ 527 w 640"/>
              <a:gd name="T9" fmla="*/ 130 h 655"/>
              <a:gd name="T10" fmla="*/ 427 w 640"/>
              <a:gd name="T11" fmla="*/ 163 h 655"/>
              <a:gd name="T12" fmla="*/ 328 w 640"/>
              <a:gd name="T13" fmla="*/ 74 h 655"/>
              <a:gd name="T14" fmla="*/ 192 w 640"/>
              <a:gd name="T15" fmla="*/ 174 h 655"/>
              <a:gd name="T16" fmla="*/ 246 w 640"/>
              <a:gd name="T17" fmla="*/ 295 h 655"/>
              <a:gd name="T18" fmla="*/ 184 w 640"/>
              <a:gd name="T19" fmla="*/ 380 h 655"/>
              <a:gd name="T20" fmla="*/ 52 w 640"/>
              <a:gd name="T21" fmla="*/ 367 h 655"/>
              <a:gd name="T22" fmla="*/ 0 w 640"/>
              <a:gd name="T23" fmla="*/ 528 h 655"/>
              <a:gd name="T24" fmla="*/ 115 w 640"/>
              <a:gd name="T25" fmla="*/ 594 h 655"/>
              <a:gd name="T26" fmla="*/ 113 w 640"/>
              <a:gd name="T27" fmla="*/ 655 h 655"/>
              <a:gd name="T28" fmla="*/ 509 w 640"/>
              <a:gd name="T29" fmla="*/ 655 h 655"/>
              <a:gd name="T30" fmla="*/ 509 w 640"/>
              <a:gd name="T31"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0" h="655">
                <a:moveTo>
                  <a:pt x="509" y="645"/>
                </a:moveTo>
                <a:cubicBezTo>
                  <a:pt x="509" y="573"/>
                  <a:pt x="568" y="514"/>
                  <a:pt x="640" y="514"/>
                </a:cubicBezTo>
                <a:cubicBezTo>
                  <a:pt x="640" y="0"/>
                  <a:pt x="640" y="0"/>
                  <a:pt x="640" y="0"/>
                </a:cubicBezTo>
                <a:cubicBezTo>
                  <a:pt x="555" y="0"/>
                  <a:pt x="555" y="0"/>
                  <a:pt x="555" y="0"/>
                </a:cubicBezTo>
                <a:cubicBezTo>
                  <a:pt x="527" y="130"/>
                  <a:pt x="527" y="130"/>
                  <a:pt x="527" y="130"/>
                </a:cubicBezTo>
                <a:cubicBezTo>
                  <a:pt x="493" y="138"/>
                  <a:pt x="459" y="149"/>
                  <a:pt x="427" y="163"/>
                </a:cubicBezTo>
                <a:cubicBezTo>
                  <a:pt x="328" y="74"/>
                  <a:pt x="328" y="74"/>
                  <a:pt x="328" y="74"/>
                </a:cubicBezTo>
                <a:cubicBezTo>
                  <a:pt x="192" y="174"/>
                  <a:pt x="192" y="174"/>
                  <a:pt x="192" y="174"/>
                </a:cubicBezTo>
                <a:cubicBezTo>
                  <a:pt x="246" y="295"/>
                  <a:pt x="246" y="295"/>
                  <a:pt x="246" y="295"/>
                </a:cubicBezTo>
                <a:cubicBezTo>
                  <a:pt x="223" y="321"/>
                  <a:pt x="202" y="349"/>
                  <a:pt x="184" y="380"/>
                </a:cubicBezTo>
                <a:cubicBezTo>
                  <a:pt x="52" y="367"/>
                  <a:pt x="52" y="367"/>
                  <a:pt x="52" y="367"/>
                </a:cubicBezTo>
                <a:cubicBezTo>
                  <a:pt x="0" y="528"/>
                  <a:pt x="0" y="528"/>
                  <a:pt x="0" y="528"/>
                </a:cubicBezTo>
                <a:cubicBezTo>
                  <a:pt x="115" y="594"/>
                  <a:pt x="115" y="594"/>
                  <a:pt x="115" y="594"/>
                </a:cubicBezTo>
                <a:cubicBezTo>
                  <a:pt x="113" y="614"/>
                  <a:pt x="112" y="635"/>
                  <a:pt x="113" y="655"/>
                </a:cubicBezTo>
                <a:cubicBezTo>
                  <a:pt x="509" y="655"/>
                  <a:pt x="509" y="655"/>
                  <a:pt x="509" y="655"/>
                </a:cubicBezTo>
                <a:cubicBezTo>
                  <a:pt x="509" y="652"/>
                  <a:pt x="509" y="649"/>
                  <a:pt x="509" y="645"/>
                </a:cubicBezTo>
                <a:close/>
              </a:path>
            </a:pathLst>
          </a:custGeom>
          <a:solidFill>
            <a:schemeClr val="accent1"/>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bwMode="auto">
          <a:xfrm>
            <a:off x="6097588" y="1906061"/>
            <a:ext cx="1930400" cy="1974850"/>
          </a:xfrm>
          <a:custGeom>
            <a:avLst/>
            <a:gdLst>
              <a:gd name="T0" fmla="*/ 132 w 640"/>
              <a:gd name="T1" fmla="*/ 645 h 655"/>
              <a:gd name="T2" fmla="*/ 132 w 640"/>
              <a:gd name="T3" fmla="*/ 655 h 655"/>
              <a:gd name="T4" fmla="*/ 528 w 640"/>
              <a:gd name="T5" fmla="*/ 655 h 655"/>
              <a:gd name="T6" fmla="*/ 525 w 640"/>
              <a:gd name="T7" fmla="*/ 592 h 655"/>
              <a:gd name="T8" fmla="*/ 640 w 640"/>
              <a:gd name="T9" fmla="*/ 525 h 655"/>
              <a:gd name="T10" fmla="*/ 588 w 640"/>
              <a:gd name="T11" fmla="*/ 364 h 655"/>
              <a:gd name="T12" fmla="*/ 455 w 640"/>
              <a:gd name="T13" fmla="*/ 378 h 655"/>
              <a:gd name="T14" fmla="*/ 394 w 640"/>
              <a:gd name="T15" fmla="*/ 294 h 655"/>
              <a:gd name="T16" fmla="*/ 447 w 640"/>
              <a:gd name="T17" fmla="*/ 172 h 655"/>
              <a:gd name="T18" fmla="*/ 310 w 640"/>
              <a:gd name="T19" fmla="*/ 73 h 655"/>
              <a:gd name="T20" fmla="*/ 212 w 640"/>
              <a:gd name="T21" fmla="*/ 162 h 655"/>
              <a:gd name="T22" fmla="*/ 162 w 640"/>
              <a:gd name="T23" fmla="*/ 143 h 655"/>
              <a:gd name="T24" fmla="*/ 112 w 640"/>
              <a:gd name="T25" fmla="*/ 130 h 655"/>
              <a:gd name="T26" fmla="*/ 84 w 640"/>
              <a:gd name="T27" fmla="*/ 0 h 655"/>
              <a:gd name="T28" fmla="*/ 0 w 640"/>
              <a:gd name="T29" fmla="*/ 0 h 655"/>
              <a:gd name="T30" fmla="*/ 0 w 640"/>
              <a:gd name="T31" fmla="*/ 514 h 655"/>
              <a:gd name="T32" fmla="*/ 132 w 640"/>
              <a:gd name="T33"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0" h="655">
                <a:moveTo>
                  <a:pt x="132" y="645"/>
                </a:moveTo>
                <a:cubicBezTo>
                  <a:pt x="132" y="649"/>
                  <a:pt x="132" y="652"/>
                  <a:pt x="132" y="655"/>
                </a:cubicBezTo>
                <a:cubicBezTo>
                  <a:pt x="528" y="655"/>
                  <a:pt x="528" y="655"/>
                  <a:pt x="528" y="655"/>
                </a:cubicBezTo>
                <a:cubicBezTo>
                  <a:pt x="528" y="634"/>
                  <a:pt x="528" y="613"/>
                  <a:pt x="525" y="592"/>
                </a:cubicBezTo>
                <a:cubicBezTo>
                  <a:pt x="640" y="525"/>
                  <a:pt x="640" y="525"/>
                  <a:pt x="640" y="525"/>
                </a:cubicBezTo>
                <a:cubicBezTo>
                  <a:pt x="588" y="364"/>
                  <a:pt x="588" y="364"/>
                  <a:pt x="588" y="364"/>
                </a:cubicBezTo>
                <a:cubicBezTo>
                  <a:pt x="455" y="378"/>
                  <a:pt x="455" y="378"/>
                  <a:pt x="455" y="378"/>
                </a:cubicBezTo>
                <a:cubicBezTo>
                  <a:pt x="438" y="348"/>
                  <a:pt x="417" y="320"/>
                  <a:pt x="394" y="294"/>
                </a:cubicBezTo>
                <a:cubicBezTo>
                  <a:pt x="447" y="172"/>
                  <a:pt x="447" y="172"/>
                  <a:pt x="447" y="172"/>
                </a:cubicBezTo>
                <a:cubicBezTo>
                  <a:pt x="310" y="73"/>
                  <a:pt x="310" y="73"/>
                  <a:pt x="310" y="73"/>
                </a:cubicBezTo>
                <a:cubicBezTo>
                  <a:pt x="212" y="162"/>
                  <a:pt x="212" y="162"/>
                  <a:pt x="212" y="162"/>
                </a:cubicBezTo>
                <a:cubicBezTo>
                  <a:pt x="196" y="155"/>
                  <a:pt x="179" y="149"/>
                  <a:pt x="162" y="143"/>
                </a:cubicBezTo>
                <a:cubicBezTo>
                  <a:pt x="146" y="138"/>
                  <a:pt x="129" y="133"/>
                  <a:pt x="112" y="130"/>
                </a:cubicBezTo>
                <a:cubicBezTo>
                  <a:pt x="84" y="0"/>
                  <a:pt x="84" y="0"/>
                  <a:pt x="84" y="0"/>
                </a:cubicBezTo>
                <a:cubicBezTo>
                  <a:pt x="0" y="0"/>
                  <a:pt x="0" y="0"/>
                  <a:pt x="0" y="0"/>
                </a:cubicBezTo>
                <a:cubicBezTo>
                  <a:pt x="0" y="514"/>
                  <a:pt x="0" y="514"/>
                  <a:pt x="0" y="514"/>
                </a:cubicBezTo>
                <a:cubicBezTo>
                  <a:pt x="73" y="514"/>
                  <a:pt x="132" y="573"/>
                  <a:pt x="132" y="645"/>
                </a:cubicBezTo>
                <a:close/>
              </a:path>
            </a:pathLst>
          </a:custGeom>
          <a:solidFill>
            <a:schemeClr val="accent2"/>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bwMode="auto">
          <a:xfrm>
            <a:off x="6097588" y="3880911"/>
            <a:ext cx="1933575" cy="1917700"/>
          </a:xfrm>
          <a:custGeom>
            <a:avLst/>
            <a:gdLst>
              <a:gd name="T0" fmla="*/ 528 w 641"/>
              <a:gd name="T1" fmla="*/ 0 h 636"/>
              <a:gd name="T2" fmla="*/ 132 w 641"/>
              <a:gd name="T3" fmla="*/ 0 h 636"/>
              <a:gd name="T4" fmla="*/ 0 w 641"/>
              <a:gd name="T5" fmla="*/ 122 h 636"/>
              <a:gd name="T6" fmla="*/ 0 w 641"/>
              <a:gd name="T7" fmla="*/ 636 h 636"/>
              <a:gd name="T8" fmla="*/ 86 w 641"/>
              <a:gd name="T9" fmla="*/ 636 h 636"/>
              <a:gd name="T10" fmla="*/ 114 w 641"/>
              <a:gd name="T11" fmla="*/ 506 h 636"/>
              <a:gd name="T12" fmla="*/ 213 w 641"/>
              <a:gd name="T13" fmla="*/ 473 h 636"/>
              <a:gd name="T14" fmla="*/ 312 w 641"/>
              <a:gd name="T15" fmla="*/ 562 h 636"/>
              <a:gd name="T16" fmla="*/ 449 w 641"/>
              <a:gd name="T17" fmla="*/ 462 h 636"/>
              <a:gd name="T18" fmla="*/ 395 w 641"/>
              <a:gd name="T19" fmla="*/ 341 h 636"/>
              <a:gd name="T20" fmla="*/ 456 w 641"/>
              <a:gd name="T21" fmla="*/ 256 h 636"/>
              <a:gd name="T22" fmla="*/ 589 w 641"/>
              <a:gd name="T23" fmla="*/ 269 h 636"/>
              <a:gd name="T24" fmla="*/ 641 w 641"/>
              <a:gd name="T25" fmla="*/ 108 h 636"/>
              <a:gd name="T26" fmla="*/ 525 w 641"/>
              <a:gd name="T27" fmla="*/ 42 h 636"/>
              <a:gd name="T28" fmla="*/ 528 w 641"/>
              <a:gd name="T2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1" h="636">
                <a:moveTo>
                  <a:pt x="528" y="0"/>
                </a:moveTo>
                <a:cubicBezTo>
                  <a:pt x="132" y="0"/>
                  <a:pt x="132" y="0"/>
                  <a:pt x="132" y="0"/>
                </a:cubicBezTo>
                <a:cubicBezTo>
                  <a:pt x="127" y="68"/>
                  <a:pt x="70" y="122"/>
                  <a:pt x="0" y="122"/>
                </a:cubicBezTo>
                <a:cubicBezTo>
                  <a:pt x="0" y="636"/>
                  <a:pt x="0" y="636"/>
                  <a:pt x="0" y="636"/>
                </a:cubicBezTo>
                <a:cubicBezTo>
                  <a:pt x="86" y="636"/>
                  <a:pt x="86" y="636"/>
                  <a:pt x="86" y="636"/>
                </a:cubicBezTo>
                <a:cubicBezTo>
                  <a:pt x="114" y="506"/>
                  <a:pt x="114" y="506"/>
                  <a:pt x="114" y="506"/>
                </a:cubicBezTo>
                <a:cubicBezTo>
                  <a:pt x="148" y="498"/>
                  <a:pt x="181" y="487"/>
                  <a:pt x="213" y="473"/>
                </a:cubicBezTo>
                <a:cubicBezTo>
                  <a:pt x="312" y="562"/>
                  <a:pt x="312" y="562"/>
                  <a:pt x="312" y="562"/>
                </a:cubicBezTo>
                <a:cubicBezTo>
                  <a:pt x="449" y="462"/>
                  <a:pt x="449" y="462"/>
                  <a:pt x="449" y="462"/>
                </a:cubicBezTo>
                <a:cubicBezTo>
                  <a:pt x="395" y="341"/>
                  <a:pt x="395" y="341"/>
                  <a:pt x="395" y="341"/>
                </a:cubicBezTo>
                <a:cubicBezTo>
                  <a:pt x="418" y="315"/>
                  <a:pt x="439" y="286"/>
                  <a:pt x="456" y="256"/>
                </a:cubicBezTo>
                <a:cubicBezTo>
                  <a:pt x="589" y="269"/>
                  <a:pt x="589" y="269"/>
                  <a:pt x="589" y="269"/>
                </a:cubicBezTo>
                <a:cubicBezTo>
                  <a:pt x="641" y="108"/>
                  <a:pt x="641" y="108"/>
                  <a:pt x="641" y="108"/>
                </a:cubicBezTo>
                <a:cubicBezTo>
                  <a:pt x="525" y="42"/>
                  <a:pt x="525" y="42"/>
                  <a:pt x="525" y="42"/>
                </a:cubicBezTo>
                <a:cubicBezTo>
                  <a:pt x="527" y="28"/>
                  <a:pt x="528" y="14"/>
                  <a:pt x="528" y="0"/>
                </a:cubicBezTo>
                <a:close/>
              </a:path>
            </a:pathLst>
          </a:custGeom>
          <a:solidFill>
            <a:schemeClr val="accent3"/>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bwMode="auto">
          <a:xfrm>
            <a:off x="4170363" y="3880911"/>
            <a:ext cx="1927225" cy="1917700"/>
          </a:xfrm>
          <a:custGeom>
            <a:avLst/>
            <a:gdLst>
              <a:gd name="T0" fmla="*/ 508 w 639"/>
              <a:gd name="T1" fmla="*/ 0 h 636"/>
              <a:gd name="T2" fmla="*/ 112 w 639"/>
              <a:gd name="T3" fmla="*/ 0 h 636"/>
              <a:gd name="T4" fmla="*/ 114 w 639"/>
              <a:gd name="T5" fmla="*/ 44 h 636"/>
              <a:gd name="T6" fmla="*/ 0 w 639"/>
              <a:gd name="T7" fmla="*/ 111 h 636"/>
              <a:gd name="T8" fmla="*/ 52 w 639"/>
              <a:gd name="T9" fmla="*/ 271 h 636"/>
              <a:gd name="T10" fmla="*/ 184 w 639"/>
              <a:gd name="T11" fmla="*/ 257 h 636"/>
              <a:gd name="T12" fmla="*/ 246 w 639"/>
              <a:gd name="T13" fmla="*/ 342 h 636"/>
              <a:gd name="T14" fmla="*/ 192 w 639"/>
              <a:gd name="T15" fmla="*/ 464 h 636"/>
              <a:gd name="T16" fmla="*/ 329 w 639"/>
              <a:gd name="T17" fmla="*/ 563 h 636"/>
              <a:gd name="T18" fmla="*/ 428 w 639"/>
              <a:gd name="T19" fmla="*/ 474 h 636"/>
              <a:gd name="T20" fmla="*/ 477 w 639"/>
              <a:gd name="T21" fmla="*/ 492 h 636"/>
              <a:gd name="T22" fmla="*/ 528 w 639"/>
              <a:gd name="T23" fmla="*/ 506 h 636"/>
              <a:gd name="T24" fmla="*/ 556 w 639"/>
              <a:gd name="T25" fmla="*/ 636 h 636"/>
              <a:gd name="T26" fmla="*/ 639 w 639"/>
              <a:gd name="T27" fmla="*/ 636 h 636"/>
              <a:gd name="T28" fmla="*/ 639 w 639"/>
              <a:gd name="T29" fmla="*/ 122 h 636"/>
              <a:gd name="T30" fmla="*/ 508 w 639"/>
              <a:gd name="T31"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9" h="636">
                <a:moveTo>
                  <a:pt x="508" y="0"/>
                </a:moveTo>
                <a:cubicBezTo>
                  <a:pt x="112" y="0"/>
                  <a:pt x="112" y="0"/>
                  <a:pt x="112" y="0"/>
                </a:cubicBezTo>
                <a:cubicBezTo>
                  <a:pt x="112" y="14"/>
                  <a:pt x="113" y="29"/>
                  <a:pt x="114" y="44"/>
                </a:cubicBezTo>
                <a:cubicBezTo>
                  <a:pt x="0" y="111"/>
                  <a:pt x="0" y="111"/>
                  <a:pt x="0" y="111"/>
                </a:cubicBezTo>
                <a:cubicBezTo>
                  <a:pt x="52" y="271"/>
                  <a:pt x="52" y="271"/>
                  <a:pt x="52" y="271"/>
                </a:cubicBezTo>
                <a:cubicBezTo>
                  <a:pt x="184" y="257"/>
                  <a:pt x="184" y="257"/>
                  <a:pt x="184" y="257"/>
                </a:cubicBezTo>
                <a:cubicBezTo>
                  <a:pt x="202" y="288"/>
                  <a:pt x="223" y="316"/>
                  <a:pt x="246" y="342"/>
                </a:cubicBezTo>
                <a:cubicBezTo>
                  <a:pt x="192" y="464"/>
                  <a:pt x="192" y="464"/>
                  <a:pt x="192" y="464"/>
                </a:cubicBezTo>
                <a:cubicBezTo>
                  <a:pt x="329" y="563"/>
                  <a:pt x="329" y="563"/>
                  <a:pt x="329" y="563"/>
                </a:cubicBezTo>
                <a:cubicBezTo>
                  <a:pt x="428" y="474"/>
                  <a:pt x="428" y="474"/>
                  <a:pt x="428" y="474"/>
                </a:cubicBezTo>
                <a:cubicBezTo>
                  <a:pt x="444" y="481"/>
                  <a:pt x="460" y="487"/>
                  <a:pt x="477" y="492"/>
                </a:cubicBezTo>
                <a:cubicBezTo>
                  <a:pt x="494" y="498"/>
                  <a:pt x="511" y="502"/>
                  <a:pt x="528" y="506"/>
                </a:cubicBezTo>
                <a:cubicBezTo>
                  <a:pt x="556" y="636"/>
                  <a:pt x="556" y="636"/>
                  <a:pt x="556" y="636"/>
                </a:cubicBezTo>
                <a:cubicBezTo>
                  <a:pt x="639" y="636"/>
                  <a:pt x="639" y="636"/>
                  <a:pt x="639" y="636"/>
                </a:cubicBezTo>
                <a:cubicBezTo>
                  <a:pt x="639" y="122"/>
                  <a:pt x="639" y="122"/>
                  <a:pt x="639" y="122"/>
                </a:cubicBezTo>
                <a:cubicBezTo>
                  <a:pt x="570" y="122"/>
                  <a:pt x="513" y="68"/>
                  <a:pt x="508" y="0"/>
                </a:cubicBezTo>
                <a:close/>
              </a:path>
            </a:pathLst>
          </a:custGeom>
          <a:solidFill>
            <a:schemeClr val="accent2"/>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6" name="深度视觉·原创设计 https://www.docer.com/works?userid=22383862"/>
          <p:cNvGrpSpPr/>
          <p:nvPr/>
        </p:nvGrpSpPr>
        <p:grpSpPr>
          <a:xfrm>
            <a:off x="6597651" y="2744261"/>
            <a:ext cx="485775" cy="585788"/>
            <a:chOff x="6597651" y="2663825"/>
            <a:chExt cx="485775" cy="585788"/>
          </a:xfrm>
          <a:solidFill>
            <a:schemeClr val="bg1"/>
          </a:solidFill>
        </p:grpSpPr>
        <p:sp>
          <p:nvSpPr>
            <p:cNvPr id="7" name="深度视觉·原创设计 https://www.docer.com/works?userid=22383862"/>
            <p:cNvSpPr/>
            <p:nvPr/>
          </p:nvSpPr>
          <p:spPr bwMode="auto">
            <a:xfrm>
              <a:off x="6784976" y="2663825"/>
              <a:ext cx="114300" cy="130175"/>
            </a:xfrm>
            <a:custGeom>
              <a:avLst/>
              <a:gdLst>
                <a:gd name="T0" fmla="*/ 2 w 38"/>
                <a:gd name="T1" fmla="*/ 28 h 43"/>
                <a:gd name="T2" fmla="*/ 3 w 38"/>
                <a:gd name="T3" fmla="*/ 28 h 43"/>
                <a:gd name="T4" fmla="*/ 19 w 38"/>
                <a:gd name="T5" fmla="*/ 43 h 43"/>
                <a:gd name="T6" fmla="*/ 35 w 38"/>
                <a:gd name="T7" fmla="*/ 29 h 43"/>
                <a:gd name="T8" fmla="*/ 35 w 38"/>
                <a:gd name="T9" fmla="*/ 29 h 43"/>
                <a:gd name="T10" fmla="*/ 38 w 38"/>
                <a:gd name="T11" fmla="*/ 25 h 43"/>
                <a:gd name="T12" fmla="*/ 36 w 38"/>
                <a:gd name="T13" fmla="*/ 20 h 43"/>
                <a:gd name="T14" fmla="*/ 19 w 38"/>
                <a:gd name="T15" fmla="*/ 0 h 43"/>
                <a:gd name="T16" fmla="*/ 2 w 38"/>
                <a:gd name="T17" fmla="*/ 19 h 43"/>
                <a:gd name="T18" fmla="*/ 0 w 38"/>
                <a:gd name="T19" fmla="*/ 24 h 43"/>
                <a:gd name="T20" fmla="*/ 2 w 38"/>
                <a:gd name="T21"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3">
                  <a:moveTo>
                    <a:pt x="2" y="28"/>
                  </a:moveTo>
                  <a:cubicBezTo>
                    <a:pt x="3" y="28"/>
                    <a:pt x="3" y="28"/>
                    <a:pt x="3" y="28"/>
                  </a:cubicBezTo>
                  <a:cubicBezTo>
                    <a:pt x="5" y="37"/>
                    <a:pt x="12" y="43"/>
                    <a:pt x="19" y="43"/>
                  </a:cubicBezTo>
                  <a:cubicBezTo>
                    <a:pt x="26" y="43"/>
                    <a:pt x="32" y="37"/>
                    <a:pt x="35" y="29"/>
                  </a:cubicBezTo>
                  <a:cubicBezTo>
                    <a:pt x="35" y="29"/>
                    <a:pt x="35" y="29"/>
                    <a:pt x="35" y="29"/>
                  </a:cubicBezTo>
                  <a:cubicBezTo>
                    <a:pt x="37" y="29"/>
                    <a:pt x="38" y="27"/>
                    <a:pt x="38" y="25"/>
                  </a:cubicBezTo>
                  <a:cubicBezTo>
                    <a:pt x="38" y="22"/>
                    <a:pt x="37" y="20"/>
                    <a:pt x="36" y="20"/>
                  </a:cubicBezTo>
                  <a:cubicBezTo>
                    <a:pt x="35" y="9"/>
                    <a:pt x="28" y="0"/>
                    <a:pt x="19" y="0"/>
                  </a:cubicBezTo>
                  <a:cubicBezTo>
                    <a:pt x="11" y="0"/>
                    <a:pt x="3" y="9"/>
                    <a:pt x="2" y="19"/>
                  </a:cubicBezTo>
                  <a:cubicBezTo>
                    <a:pt x="1" y="19"/>
                    <a:pt x="0" y="21"/>
                    <a:pt x="0" y="24"/>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6751638" y="2790825"/>
              <a:ext cx="177800" cy="458788"/>
            </a:xfrm>
            <a:custGeom>
              <a:avLst/>
              <a:gdLst>
                <a:gd name="T0" fmla="*/ 53 w 59"/>
                <a:gd name="T1" fmla="*/ 3 h 152"/>
                <a:gd name="T2" fmla="*/ 52 w 59"/>
                <a:gd name="T3" fmla="*/ 4 h 152"/>
                <a:gd name="T4" fmla="*/ 43 w 59"/>
                <a:gd name="T5" fmla="*/ 1 h 152"/>
                <a:gd name="T6" fmla="*/ 28 w 59"/>
                <a:gd name="T7" fmla="*/ 27 h 152"/>
                <a:gd name="T8" fmla="*/ 16 w 59"/>
                <a:gd name="T9" fmla="*/ 0 h 152"/>
                <a:gd name="T10" fmla="*/ 6 w 59"/>
                <a:gd name="T11" fmla="*/ 1 h 152"/>
                <a:gd name="T12" fmla="*/ 6 w 59"/>
                <a:gd name="T13" fmla="*/ 1 h 152"/>
                <a:gd name="T14" fmla="*/ 0 w 59"/>
                <a:gd name="T15" fmla="*/ 7 h 152"/>
                <a:gd name="T16" fmla="*/ 1 w 59"/>
                <a:gd name="T17" fmla="*/ 68 h 152"/>
                <a:gd name="T18" fmla="*/ 3 w 59"/>
                <a:gd name="T19" fmla="*/ 73 h 152"/>
                <a:gd name="T20" fmla="*/ 3 w 59"/>
                <a:gd name="T21" fmla="*/ 74 h 152"/>
                <a:gd name="T22" fmla="*/ 9 w 59"/>
                <a:gd name="T23" fmla="*/ 80 h 152"/>
                <a:gd name="T24" fmla="*/ 12 w 59"/>
                <a:gd name="T25" fmla="*/ 79 h 152"/>
                <a:gd name="T26" fmla="*/ 12 w 59"/>
                <a:gd name="T27" fmla="*/ 152 h 152"/>
                <a:gd name="T28" fmla="*/ 27 w 59"/>
                <a:gd name="T29" fmla="*/ 152 h 152"/>
                <a:gd name="T30" fmla="*/ 29 w 59"/>
                <a:gd name="T31" fmla="*/ 82 h 152"/>
                <a:gd name="T32" fmla="*/ 30 w 59"/>
                <a:gd name="T33" fmla="*/ 152 h 152"/>
                <a:gd name="T34" fmla="*/ 47 w 59"/>
                <a:gd name="T35" fmla="*/ 152 h 152"/>
                <a:gd name="T36" fmla="*/ 48 w 59"/>
                <a:gd name="T37" fmla="*/ 81 h 152"/>
                <a:gd name="T38" fmla="*/ 50 w 59"/>
                <a:gd name="T39" fmla="*/ 82 h 152"/>
                <a:gd name="T40" fmla="*/ 56 w 59"/>
                <a:gd name="T41" fmla="*/ 76 h 152"/>
                <a:gd name="T42" fmla="*/ 56 w 59"/>
                <a:gd name="T43" fmla="*/ 75 h 152"/>
                <a:gd name="T44" fmla="*/ 59 w 59"/>
                <a:gd name="T45" fmla="*/ 70 h 152"/>
                <a:gd name="T46" fmla="*/ 59 w 59"/>
                <a:gd name="T47" fmla="*/ 9 h 152"/>
                <a:gd name="T48" fmla="*/ 53 w 59"/>
                <a:gd name="T49" fmla="*/ 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152">
                  <a:moveTo>
                    <a:pt x="53" y="3"/>
                  </a:moveTo>
                  <a:cubicBezTo>
                    <a:pt x="53" y="3"/>
                    <a:pt x="52" y="3"/>
                    <a:pt x="52" y="4"/>
                  </a:cubicBezTo>
                  <a:cubicBezTo>
                    <a:pt x="43" y="1"/>
                    <a:pt x="43" y="1"/>
                    <a:pt x="43" y="1"/>
                  </a:cubicBezTo>
                  <a:cubicBezTo>
                    <a:pt x="28" y="27"/>
                    <a:pt x="28" y="27"/>
                    <a:pt x="28" y="27"/>
                  </a:cubicBezTo>
                  <a:cubicBezTo>
                    <a:pt x="16" y="0"/>
                    <a:pt x="16" y="0"/>
                    <a:pt x="16" y="0"/>
                  </a:cubicBezTo>
                  <a:cubicBezTo>
                    <a:pt x="6" y="1"/>
                    <a:pt x="6" y="1"/>
                    <a:pt x="6" y="1"/>
                  </a:cubicBezTo>
                  <a:cubicBezTo>
                    <a:pt x="6" y="1"/>
                    <a:pt x="6" y="1"/>
                    <a:pt x="6" y="1"/>
                  </a:cubicBezTo>
                  <a:cubicBezTo>
                    <a:pt x="3" y="2"/>
                    <a:pt x="0" y="4"/>
                    <a:pt x="0" y="7"/>
                  </a:cubicBezTo>
                  <a:cubicBezTo>
                    <a:pt x="1" y="68"/>
                    <a:pt x="1" y="68"/>
                    <a:pt x="1" y="68"/>
                  </a:cubicBezTo>
                  <a:cubicBezTo>
                    <a:pt x="1" y="70"/>
                    <a:pt x="2" y="72"/>
                    <a:pt x="3" y="73"/>
                  </a:cubicBezTo>
                  <a:cubicBezTo>
                    <a:pt x="3" y="73"/>
                    <a:pt x="3" y="73"/>
                    <a:pt x="3" y="74"/>
                  </a:cubicBezTo>
                  <a:cubicBezTo>
                    <a:pt x="3" y="77"/>
                    <a:pt x="6" y="80"/>
                    <a:pt x="9" y="80"/>
                  </a:cubicBezTo>
                  <a:cubicBezTo>
                    <a:pt x="10" y="80"/>
                    <a:pt x="11" y="80"/>
                    <a:pt x="12" y="79"/>
                  </a:cubicBezTo>
                  <a:cubicBezTo>
                    <a:pt x="12" y="152"/>
                    <a:pt x="12" y="152"/>
                    <a:pt x="12" y="152"/>
                  </a:cubicBezTo>
                  <a:cubicBezTo>
                    <a:pt x="27" y="152"/>
                    <a:pt x="27" y="152"/>
                    <a:pt x="27" y="152"/>
                  </a:cubicBezTo>
                  <a:cubicBezTo>
                    <a:pt x="29" y="82"/>
                    <a:pt x="29" y="82"/>
                    <a:pt x="29" y="82"/>
                  </a:cubicBezTo>
                  <a:cubicBezTo>
                    <a:pt x="30" y="152"/>
                    <a:pt x="30" y="152"/>
                    <a:pt x="30" y="152"/>
                  </a:cubicBezTo>
                  <a:cubicBezTo>
                    <a:pt x="47" y="152"/>
                    <a:pt x="47" y="152"/>
                    <a:pt x="47" y="152"/>
                  </a:cubicBezTo>
                  <a:cubicBezTo>
                    <a:pt x="48" y="81"/>
                    <a:pt x="48" y="81"/>
                    <a:pt x="48" y="81"/>
                  </a:cubicBezTo>
                  <a:cubicBezTo>
                    <a:pt x="48" y="81"/>
                    <a:pt x="49" y="82"/>
                    <a:pt x="50" y="82"/>
                  </a:cubicBezTo>
                  <a:cubicBezTo>
                    <a:pt x="54" y="82"/>
                    <a:pt x="56" y="79"/>
                    <a:pt x="56" y="76"/>
                  </a:cubicBezTo>
                  <a:cubicBezTo>
                    <a:pt x="56" y="75"/>
                    <a:pt x="56" y="75"/>
                    <a:pt x="56" y="75"/>
                  </a:cubicBezTo>
                  <a:cubicBezTo>
                    <a:pt x="58" y="74"/>
                    <a:pt x="59" y="72"/>
                    <a:pt x="59" y="70"/>
                  </a:cubicBezTo>
                  <a:cubicBezTo>
                    <a:pt x="59" y="9"/>
                    <a:pt x="59" y="9"/>
                    <a:pt x="59" y="9"/>
                  </a:cubicBezTo>
                  <a:cubicBezTo>
                    <a:pt x="59" y="6"/>
                    <a:pt x="56" y="3"/>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6954838" y="2709863"/>
              <a:ext cx="101600" cy="117475"/>
            </a:xfrm>
            <a:custGeom>
              <a:avLst/>
              <a:gdLst>
                <a:gd name="T0" fmla="*/ 2 w 34"/>
                <a:gd name="T1" fmla="*/ 26 h 39"/>
                <a:gd name="T2" fmla="*/ 3 w 34"/>
                <a:gd name="T3" fmla="*/ 26 h 39"/>
                <a:gd name="T4" fmla="*/ 17 w 34"/>
                <a:gd name="T5" fmla="*/ 39 h 39"/>
                <a:gd name="T6" fmla="*/ 31 w 34"/>
                <a:gd name="T7" fmla="*/ 26 h 39"/>
                <a:gd name="T8" fmla="*/ 32 w 34"/>
                <a:gd name="T9" fmla="*/ 26 h 39"/>
                <a:gd name="T10" fmla="*/ 34 w 34"/>
                <a:gd name="T11" fmla="*/ 22 h 39"/>
                <a:gd name="T12" fmla="*/ 32 w 34"/>
                <a:gd name="T13" fmla="*/ 18 h 39"/>
                <a:gd name="T14" fmla="*/ 17 w 34"/>
                <a:gd name="T15" fmla="*/ 0 h 39"/>
                <a:gd name="T16" fmla="*/ 2 w 34"/>
                <a:gd name="T17" fmla="*/ 18 h 39"/>
                <a:gd name="T18" fmla="*/ 0 w 34"/>
                <a:gd name="T19" fmla="*/ 22 h 39"/>
                <a:gd name="T20" fmla="*/ 2 w 34"/>
                <a:gd name="T2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9">
                  <a:moveTo>
                    <a:pt x="2" y="26"/>
                  </a:moveTo>
                  <a:cubicBezTo>
                    <a:pt x="3" y="26"/>
                    <a:pt x="3" y="26"/>
                    <a:pt x="3" y="26"/>
                  </a:cubicBezTo>
                  <a:cubicBezTo>
                    <a:pt x="5" y="33"/>
                    <a:pt x="11" y="39"/>
                    <a:pt x="17" y="39"/>
                  </a:cubicBezTo>
                  <a:cubicBezTo>
                    <a:pt x="24" y="39"/>
                    <a:pt x="29" y="34"/>
                    <a:pt x="31" y="26"/>
                  </a:cubicBezTo>
                  <a:cubicBezTo>
                    <a:pt x="32" y="26"/>
                    <a:pt x="32" y="26"/>
                    <a:pt x="32" y="26"/>
                  </a:cubicBezTo>
                  <a:cubicBezTo>
                    <a:pt x="33" y="26"/>
                    <a:pt x="34" y="25"/>
                    <a:pt x="34" y="22"/>
                  </a:cubicBezTo>
                  <a:cubicBezTo>
                    <a:pt x="34" y="20"/>
                    <a:pt x="33" y="19"/>
                    <a:pt x="32" y="18"/>
                  </a:cubicBezTo>
                  <a:cubicBezTo>
                    <a:pt x="32" y="8"/>
                    <a:pt x="25" y="1"/>
                    <a:pt x="17" y="0"/>
                  </a:cubicBezTo>
                  <a:cubicBezTo>
                    <a:pt x="10" y="0"/>
                    <a:pt x="3" y="8"/>
                    <a:pt x="2" y="18"/>
                  </a:cubicBezTo>
                  <a:cubicBezTo>
                    <a:pt x="1" y="18"/>
                    <a:pt x="0" y="20"/>
                    <a:pt x="0" y="22"/>
                  </a:cubicBezTo>
                  <a:cubicBezTo>
                    <a:pt x="0" y="24"/>
                    <a:pt x="1" y="26"/>
                    <a:pt x="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6956426" y="2824163"/>
              <a:ext cx="127000" cy="412750"/>
            </a:xfrm>
            <a:custGeom>
              <a:avLst/>
              <a:gdLst>
                <a:gd name="T0" fmla="*/ 37 w 42"/>
                <a:gd name="T1" fmla="*/ 3 h 137"/>
                <a:gd name="T2" fmla="*/ 36 w 42"/>
                <a:gd name="T3" fmla="*/ 3 h 137"/>
                <a:gd name="T4" fmla="*/ 28 w 42"/>
                <a:gd name="T5" fmla="*/ 1 h 137"/>
                <a:gd name="T6" fmla="*/ 15 w 42"/>
                <a:gd name="T7" fmla="*/ 24 h 137"/>
                <a:gd name="T8" fmla="*/ 4 w 42"/>
                <a:gd name="T9" fmla="*/ 0 h 137"/>
                <a:gd name="T10" fmla="*/ 2 w 42"/>
                <a:gd name="T11" fmla="*/ 0 h 137"/>
                <a:gd name="T12" fmla="*/ 2 w 42"/>
                <a:gd name="T13" fmla="*/ 75 h 137"/>
                <a:gd name="T14" fmla="*/ 0 w 42"/>
                <a:gd name="T15" fmla="*/ 81 h 137"/>
                <a:gd name="T16" fmla="*/ 0 w 42"/>
                <a:gd name="T17" fmla="*/ 137 h 137"/>
                <a:gd name="T18" fmla="*/ 14 w 42"/>
                <a:gd name="T19" fmla="*/ 137 h 137"/>
                <a:gd name="T20" fmla="*/ 15 w 42"/>
                <a:gd name="T21" fmla="*/ 74 h 137"/>
                <a:gd name="T22" fmla="*/ 16 w 42"/>
                <a:gd name="T23" fmla="*/ 137 h 137"/>
                <a:gd name="T24" fmla="*/ 32 w 42"/>
                <a:gd name="T25" fmla="*/ 137 h 137"/>
                <a:gd name="T26" fmla="*/ 32 w 42"/>
                <a:gd name="T27" fmla="*/ 73 h 137"/>
                <a:gd name="T28" fmla="*/ 35 w 42"/>
                <a:gd name="T29" fmla="*/ 74 h 137"/>
                <a:gd name="T30" fmla="*/ 40 w 42"/>
                <a:gd name="T31" fmla="*/ 68 h 137"/>
                <a:gd name="T32" fmla="*/ 40 w 42"/>
                <a:gd name="T33" fmla="*/ 67 h 137"/>
                <a:gd name="T34" fmla="*/ 42 w 42"/>
                <a:gd name="T35" fmla="*/ 63 h 137"/>
                <a:gd name="T36" fmla="*/ 42 w 42"/>
                <a:gd name="T37" fmla="*/ 8 h 137"/>
                <a:gd name="T38" fmla="*/ 37 w 42"/>
                <a:gd name="T3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37" y="3"/>
                  </a:moveTo>
                  <a:cubicBezTo>
                    <a:pt x="37" y="3"/>
                    <a:pt x="36" y="3"/>
                    <a:pt x="36" y="3"/>
                  </a:cubicBezTo>
                  <a:cubicBezTo>
                    <a:pt x="28" y="1"/>
                    <a:pt x="28" y="1"/>
                    <a:pt x="28" y="1"/>
                  </a:cubicBezTo>
                  <a:cubicBezTo>
                    <a:pt x="15" y="24"/>
                    <a:pt x="15" y="24"/>
                    <a:pt x="15" y="24"/>
                  </a:cubicBezTo>
                  <a:cubicBezTo>
                    <a:pt x="4" y="0"/>
                    <a:pt x="4" y="0"/>
                    <a:pt x="4" y="0"/>
                  </a:cubicBezTo>
                  <a:cubicBezTo>
                    <a:pt x="2" y="0"/>
                    <a:pt x="2" y="0"/>
                    <a:pt x="2" y="0"/>
                  </a:cubicBezTo>
                  <a:cubicBezTo>
                    <a:pt x="2" y="75"/>
                    <a:pt x="2" y="75"/>
                    <a:pt x="2" y="75"/>
                  </a:cubicBezTo>
                  <a:cubicBezTo>
                    <a:pt x="2" y="75"/>
                    <a:pt x="2" y="78"/>
                    <a:pt x="0" y="81"/>
                  </a:cubicBezTo>
                  <a:cubicBezTo>
                    <a:pt x="0" y="137"/>
                    <a:pt x="0" y="137"/>
                    <a:pt x="0" y="137"/>
                  </a:cubicBezTo>
                  <a:cubicBezTo>
                    <a:pt x="14" y="137"/>
                    <a:pt x="14" y="137"/>
                    <a:pt x="14" y="137"/>
                  </a:cubicBezTo>
                  <a:cubicBezTo>
                    <a:pt x="15" y="74"/>
                    <a:pt x="15" y="74"/>
                    <a:pt x="15" y="74"/>
                  </a:cubicBezTo>
                  <a:cubicBezTo>
                    <a:pt x="16" y="137"/>
                    <a:pt x="16" y="137"/>
                    <a:pt x="16" y="137"/>
                  </a:cubicBezTo>
                  <a:cubicBezTo>
                    <a:pt x="32" y="137"/>
                    <a:pt x="32" y="137"/>
                    <a:pt x="32" y="137"/>
                  </a:cubicBezTo>
                  <a:cubicBezTo>
                    <a:pt x="32" y="73"/>
                    <a:pt x="32" y="73"/>
                    <a:pt x="32" y="73"/>
                  </a:cubicBezTo>
                  <a:cubicBezTo>
                    <a:pt x="33" y="73"/>
                    <a:pt x="34" y="74"/>
                    <a:pt x="35" y="74"/>
                  </a:cubicBezTo>
                  <a:cubicBezTo>
                    <a:pt x="37" y="74"/>
                    <a:pt x="40" y="71"/>
                    <a:pt x="40" y="68"/>
                  </a:cubicBezTo>
                  <a:cubicBezTo>
                    <a:pt x="40" y="68"/>
                    <a:pt x="40" y="67"/>
                    <a:pt x="40" y="67"/>
                  </a:cubicBezTo>
                  <a:cubicBezTo>
                    <a:pt x="41" y="66"/>
                    <a:pt x="42" y="65"/>
                    <a:pt x="42" y="63"/>
                  </a:cubicBezTo>
                  <a:cubicBezTo>
                    <a:pt x="42" y="8"/>
                    <a:pt x="42" y="8"/>
                    <a:pt x="42" y="8"/>
                  </a:cubicBezTo>
                  <a:cubicBezTo>
                    <a:pt x="42" y="6"/>
                    <a:pt x="40" y="3"/>
                    <a:pt x="3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6624638" y="2709863"/>
              <a:ext cx="106363" cy="117475"/>
            </a:xfrm>
            <a:custGeom>
              <a:avLst/>
              <a:gdLst>
                <a:gd name="T0" fmla="*/ 32 w 35"/>
                <a:gd name="T1" fmla="*/ 18 h 39"/>
                <a:gd name="T2" fmla="*/ 17 w 35"/>
                <a:gd name="T3" fmla="*/ 0 h 39"/>
                <a:gd name="T4" fmla="*/ 2 w 35"/>
                <a:gd name="T5" fmla="*/ 18 h 39"/>
                <a:gd name="T6" fmla="*/ 0 w 35"/>
                <a:gd name="T7" fmla="*/ 22 h 39"/>
                <a:gd name="T8" fmla="*/ 3 w 35"/>
                <a:gd name="T9" fmla="*/ 26 h 39"/>
                <a:gd name="T10" fmla="*/ 3 w 35"/>
                <a:gd name="T11" fmla="*/ 26 h 39"/>
                <a:gd name="T12" fmla="*/ 17 w 35"/>
                <a:gd name="T13" fmla="*/ 39 h 39"/>
                <a:gd name="T14" fmla="*/ 32 w 35"/>
                <a:gd name="T15" fmla="*/ 26 h 39"/>
                <a:gd name="T16" fmla="*/ 32 w 35"/>
                <a:gd name="T17" fmla="*/ 26 h 39"/>
                <a:gd name="T18" fmla="*/ 35 w 35"/>
                <a:gd name="T19" fmla="*/ 22 h 39"/>
                <a:gd name="T20" fmla="*/ 32 w 35"/>
                <a:gd name="T21"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9">
                  <a:moveTo>
                    <a:pt x="32" y="18"/>
                  </a:moveTo>
                  <a:cubicBezTo>
                    <a:pt x="32" y="8"/>
                    <a:pt x="25" y="0"/>
                    <a:pt x="17" y="0"/>
                  </a:cubicBezTo>
                  <a:cubicBezTo>
                    <a:pt x="10" y="0"/>
                    <a:pt x="3" y="8"/>
                    <a:pt x="2" y="18"/>
                  </a:cubicBezTo>
                  <a:cubicBezTo>
                    <a:pt x="1" y="18"/>
                    <a:pt x="0" y="20"/>
                    <a:pt x="0" y="22"/>
                  </a:cubicBezTo>
                  <a:cubicBezTo>
                    <a:pt x="0" y="24"/>
                    <a:pt x="1" y="26"/>
                    <a:pt x="3" y="26"/>
                  </a:cubicBezTo>
                  <a:cubicBezTo>
                    <a:pt x="3" y="26"/>
                    <a:pt x="3" y="26"/>
                    <a:pt x="3" y="26"/>
                  </a:cubicBezTo>
                  <a:cubicBezTo>
                    <a:pt x="5" y="34"/>
                    <a:pt x="11" y="39"/>
                    <a:pt x="17" y="39"/>
                  </a:cubicBezTo>
                  <a:cubicBezTo>
                    <a:pt x="24" y="39"/>
                    <a:pt x="30" y="33"/>
                    <a:pt x="32" y="26"/>
                  </a:cubicBezTo>
                  <a:cubicBezTo>
                    <a:pt x="32" y="26"/>
                    <a:pt x="32" y="26"/>
                    <a:pt x="32" y="26"/>
                  </a:cubicBezTo>
                  <a:cubicBezTo>
                    <a:pt x="34" y="26"/>
                    <a:pt x="35" y="24"/>
                    <a:pt x="35" y="22"/>
                  </a:cubicBezTo>
                  <a:cubicBezTo>
                    <a:pt x="35" y="20"/>
                    <a:pt x="34" y="18"/>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6597651" y="2824163"/>
              <a:ext cx="127000" cy="412750"/>
            </a:xfrm>
            <a:custGeom>
              <a:avLst/>
              <a:gdLst>
                <a:gd name="T0" fmla="*/ 40 w 42"/>
                <a:gd name="T1" fmla="*/ 75 h 137"/>
                <a:gd name="T2" fmla="*/ 41 w 42"/>
                <a:gd name="T3" fmla="*/ 0 h 137"/>
                <a:gd name="T4" fmla="*/ 39 w 42"/>
                <a:gd name="T5" fmla="*/ 0 h 137"/>
                <a:gd name="T6" fmla="*/ 28 w 42"/>
                <a:gd name="T7" fmla="*/ 24 h 137"/>
                <a:gd name="T8" fmla="*/ 15 w 42"/>
                <a:gd name="T9" fmla="*/ 0 h 137"/>
                <a:gd name="T10" fmla="*/ 6 w 42"/>
                <a:gd name="T11" fmla="*/ 3 h 137"/>
                <a:gd name="T12" fmla="*/ 5 w 42"/>
                <a:gd name="T13" fmla="*/ 3 h 137"/>
                <a:gd name="T14" fmla="*/ 0 w 42"/>
                <a:gd name="T15" fmla="*/ 8 h 137"/>
                <a:gd name="T16" fmla="*/ 0 w 42"/>
                <a:gd name="T17" fmla="*/ 62 h 137"/>
                <a:gd name="T18" fmla="*/ 2 w 42"/>
                <a:gd name="T19" fmla="*/ 67 h 137"/>
                <a:gd name="T20" fmla="*/ 2 w 42"/>
                <a:gd name="T21" fmla="*/ 68 h 137"/>
                <a:gd name="T22" fmla="*/ 7 w 42"/>
                <a:gd name="T23" fmla="*/ 73 h 137"/>
                <a:gd name="T24" fmla="*/ 10 w 42"/>
                <a:gd name="T25" fmla="*/ 72 h 137"/>
                <a:gd name="T26" fmla="*/ 9 w 42"/>
                <a:gd name="T27" fmla="*/ 136 h 137"/>
                <a:gd name="T28" fmla="*/ 25 w 42"/>
                <a:gd name="T29" fmla="*/ 136 h 137"/>
                <a:gd name="T30" fmla="*/ 27 w 42"/>
                <a:gd name="T31" fmla="*/ 74 h 137"/>
                <a:gd name="T32" fmla="*/ 27 w 42"/>
                <a:gd name="T33" fmla="*/ 137 h 137"/>
                <a:gd name="T34" fmla="*/ 41 w 42"/>
                <a:gd name="T35" fmla="*/ 137 h 137"/>
                <a:gd name="T36" fmla="*/ 42 w 42"/>
                <a:gd name="T37" fmla="*/ 81 h 137"/>
                <a:gd name="T38" fmla="*/ 40 w 42"/>
                <a:gd name="T39" fmla="*/ 7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40" y="75"/>
                  </a:moveTo>
                  <a:cubicBezTo>
                    <a:pt x="41" y="0"/>
                    <a:pt x="41" y="0"/>
                    <a:pt x="41" y="0"/>
                  </a:cubicBezTo>
                  <a:cubicBezTo>
                    <a:pt x="39" y="0"/>
                    <a:pt x="39" y="0"/>
                    <a:pt x="39" y="0"/>
                  </a:cubicBezTo>
                  <a:cubicBezTo>
                    <a:pt x="28" y="24"/>
                    <a:pt x="28" y="24"/>
                    <a:pt x="28" y="24"/>
                  </a:cubicBezTo>
                  <a:cubicBezTo>
                    <a:pt x="15" y="0"/>
                    <a:pt x="15" y="0"/>
                    <a:pt x="15" y="0"/>
                  </a:cubicBezTo>
                  <a:cubicBezTo>
                    <a:pt x="6" y="3"/>
                    <a:pt x="6" y="3"/>
                    <a:pt x="6" y="3"/>
                  </a:cubicBezTo>
                  <a:cubicBezTo>
                    <a:pt x="6" y="3"/>
                    <a:pt x="6" y="3"/>
                    <a:pt x="5" y="3"/>
                  </a:cubicBezTo>
                  <a:cubicBezTo>
                    <a:pt x="3" y="3"/>
                    <a:pt x="0" y="5"/>
                    <a:pt x="0" y="8"/>
                  </a:cubicBezTo>
                  <a:cubicBezTo>
                    <a:pt x="0" y="62"/>
                    <a:pt x="0" y="62"/>
                    <a:pt x="0" y="62"/>
                  </a:cubicBezTo>
                  <a:cubicBezTo>
                    <a:pt x="0" y="64"/>
                    <a:pt x="1" y="66"/>
                    <a:pt x="2" y="67"/>
                  </a:cubicBezTo>
                  <a:cubicBezTo>
                    <a:pt x="2" y="67"/>
                    <a:pt x="2" y="67"/>
                    <a:pt x="2" y="68"/>
                  </a:cubicBezTo>
                  <a:cubicBezTo>
                    <a:pt x="2" y="71"/>
                    <a:pt x="4" y="73"/>
                    <a:pt x="7" y="73"/>
                  </a:cubicBezTo>
                  <a:cubicBezTo>
                    <a:pt x="8" y="73"/>
                    <a:pt x="9" y="73"/>
                    <a:pt x="10" y="72"/>
                  </a:cubicBezTo>
                  <a:cubicBezTo>
                    <a:pt x="9" y="136"/>
                    <a:pt x="9" y="136"/>
                    <a:pt x="9" y="136"/>
                  </a:cubicBezTo>
                  <a:cubicBezTo>
                    <a:pt x="25" y="136"/>
                    <a:pt x="25" y="136"/>
                    <a:pt x="25" y="136"/>
                  </a:cubicBezTo>
                  <a:cubicBezTo>
                    <a:pt x="27" y="74"/>
                    <a:pt x="27" y="74"/>
                    <a:pt x="27" y="74"/>
                  </a:cubicBezTo>
                  <a:cubicBezTo>
                    <a:pt x="27" y="137"/>
                    <a:pt x="27" y="137"/>
                    <a:pt x="27" y="137"/>
                  </a:cubicBezTo>
                  <a:cubicBezTo>
                    <a:pt x="41" y="137"/>
                    <a:pt x="41" y="137"/>
                    <a:pt x="41" y="137"/>
                  </a:cubicBezTo>
                  <a:cubicBezTo>
                    <a:pt x="42" y="81"/>
                    <a:pt x="42" y="81"/>
                    <a:pt x="42" y="81"/>
                  </a:cubicBezTo>
                  <a:cubicBezTo>
                    <a:pt x="39" y="78"/>
                    <a:pt x="40" y="75"/>
                    <a:pt x="4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13" name="深度视觉·原创设计 https://www.docer.com/works?userid=22383862"/>
          <p:cNvGrpSpPr/>
          <p:nvPr/>
        </p:nvGrpSpPr>
        <p:grpSpPr>
          <a:xfrm>
            <a:off x="5122863" y="2707749"/>
            <a:ext cx="385763" cy="627063"/>
            <a:chOff x="5122863" y="2627313"/>
            <a:chExt cx="385763" cy="627063"/>
          </a:xfrm>
          <a:solidFill>
            <a:schemeClr val="bg1"/>
          </a:solidFill>
        </p:grpSpPr>
        <p:sp>
          <p:nvSpPr>
            <p:cNvPr id="14" name="深度视觉·原创设计 https://www.docer.com/works?userid=22383862"/>
            <p:cNvSpPr/>
            <p:nvPr/>
          </p:nvSpPr>
          <p:spPr bwMode="auto">
            <a:xfrm>
              <a:off x="5267326" y="3230563"/>
              <a:ext cx="100013" cy="23813"/>
            </a:xfrm>
            <a:custGeom>
              <a:avLst/>
              <a:gdLst>
                <a:gd name="T0" fmla="*/ 33 w 33"/>
                <a:gd name="T1" fmla="*/ 4 h 8"/>
                <a:gd name="T2" fmla="*/ 29 w 33"/>
                <a:gd name="T3" fmla="*/ 8 h 8"/>
                <a:gd name="T4" fmla="*/ 4 w 33"/>
                <a:gd name="T5" fmla="*/ 8 h 8"/>
                <a:gd name="T6" fmla="*/ 0 w 33"/>
                <a:gd name="T7" fmla="*/ 4 h 8"/>
                <a:gd name="T8" fmla="*/ 0 w 33"/>
                <a:gd name="T9" fmla="*/ 4 h 8"/>
                <a:gd name="T10" fmla="*/ 4 w 33"/>
                <a:gd name="T11" fmla="*/ 0 h 8"/>
                <a:gd name="T12" fmla="*/ 29 w 33"/>
                <a:gd name="T13" fmla="*/ 0 h 8"/>
                <a:gd name="T14" fmla="*/ 33 w 3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
                  <a:moveTo>
                    <a:pt x="33" y="4"/>
                  </a:moveTo>
                  <a:cubicBezTo>
                    <a:pt x="33" y="6"/>
                    <a:pt x="31" y="8"/>
                    <a:pt x="29" y="8"/>
                  </a:cubicBezTo>
                  <a:cubicBezTo>
                    <a:pt x="4" y="8"/>
                    <a:pt x="4" y="8"/>
                    <a:pt x="4" y="8"/>
                  </a:cubicBezTo>
                  <a:cubicBezTo>
                    <a:pt x="2" y="8"/>
                    <a:pt x="0" y="6"/>
                    <a:pt x="0" y="4"/>
                  </a:cubicBezTo>
                  <a:cubicBezTo>
                    <a:pt x="0" y="4"/>
                    <a:pt x="0" y="4"/>
                    <a:pt x="0" y="4"/>
                  </a:cubicBezTo>
                  <a:cubicBezTo>
                    <a:pt x="0" y="2"/>
                    <a:pt x="2" y="0"/>
                    <a:pt x="4" y="0"/>
                  </a:cubicBezTo>
                  <a:cubicBezTo>
                    <a:pt x="29" y="0"/>
                    <a:pt x="29" y="0"/>
                    <a:pt x="29" y="0"/>
                  </a:cubicBezTo>
                  <a:cubicBezTo>
                    <a:pt x="31" y="0"/>
                    <a:pt x="33" y="2"/>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p:nvPr/>
          </p:nvSpPr>
          <p:spPr bwMode="auto">
            <a:xfrm>
              <a:off x="5243513" y="3219450"/>
              <a:ext cx="147638" cy="23813"/>
            </a:xfrm>
            <a:custGeom>
              <a:avLst/>
              <a:gdLst>
                <a:gd name="T0" fmla="*/ 6 w 49"/>
                <a:gd name="T1" fmla="*/ 8 h 8"/>
                <a:gd name="T2" fmla="*/ 43 w 49"/>
                <a:gd name="T3" fmla="*/ 8 h 8"/>
                <a:gd name="T4" fmla="*/ 46 w 49"/>
                <a:gd name="T5" fmla="*/ 5 h 8"/>
                <a:gd name="T6" fmla="*/ 49 w 49"/>
                <a:gd name="T7" fmla="*/ 0 h 8"/>
                <a:gd name="T8" fmla="*/ 0 w 49"/>
                <a:gd name="T9" fmla="*/ 0 h 8"/>
                <a:gd name="T10" fmla="*/ 0 w 49"/>
                <a:gd name="T11" fmla="*/ 1 h 8"/>
                <a:gd name="T12" fmla="*/ 6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6" y="8"/>
                  </a:moveTo>
                  <a:cubicBezTo>
                    <a:pt x="43" y="8"/>
                    <a:pt x="43" y="8"/>
                    <a:pt x="43" y="8"/>
                  </a:cubicBezTo>
                  <a:cubicBezTo>
                    <a:pt x="43" y="7"/>
                    <a:pt x="44" y="6"/>
                    <a:pt x="46" y="5"/>
                  </a:cubicBezTo>
                  <a:cubicBezTo>
                    <a:pt x="48" y="3"/>
                    <a:pt x="49" y="1"/>
                    <a:pt x="49" y="0"/>
                  </a:cubicBezTo>
                  <a:cubicBezTo>
                    <a:pt x="0" y="0"/>
                    <a:pt x="0" y="0"/>
                    <a:pt x="0" y="0"/>
                  </a:cubicBezTo>
                  <a:cubicBezTo>
                    <a:pt x="0" y="0"/>
                    <a:pt x="0" y="1"/>
                    <a:pt x="0" y="1"/>
                  </a:cubicBezTo>
                  <a:cubicBezTo>
                    <a:pt x="0" y="2"/>
                    <a:pt x="5" y="6"/>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p:nvPr/>
          </p:nvSpPr>
          <p:spPr bwMode="auto">
            <a:xfrm>
              <a:off x="5237163" y="3146425"/>
              <a:ext cx="160338" cy="15875"/>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bwMode="auto">
            <a:xfrm>
              <a:off x="5237163" y="3167063"/>
              <a:ext cx="160338" cy="15875"/>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bwMode="auto">
            <a:xfrm>
              <a:off x="5237163" y="3192463"/>
              <a:ext cx="160338" cy="14288"/>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p:nvPr/>
          </p:nvSpPr>
          <p:spPr bwMode="auto">
            <a:xfrm>
              <a:off x="5237163" y="3209925"/>
              <a:ext cx="160338" cy="12700"/>
            </a:xfrm>
            <a:custGeom>
              <a:avLst/>
              <a:gdLst>
                <a:gd name="T0" fmla="*/ 53 w 53"/>
                <a:gd name="T1" fmla="*/ 2 h 4"/>
                <a:gd name="T2" fmla="*/ 51 w 53"/>
                <a:gd name="T3" fmla="*/ 4 h 4"/>
                <a:gd name="T4" fmla="*/ 2 w 53"/>
                <a:gd name="T5" fmla="*/ 4 h 4"/>
                <a:gd name="T6" fmla="*/ 0 w 53"/>
                <a:gd name="T7" fmla="*/ 2 h 4"/>
                <a:gd name="T8" fmla="*/ 0 w 53"/>
                <a:gd name="T9" fmla="*/ 2 h 4"/>
                <a:gd name="T10" fmla="*/ 2 w 53"/>
                <a:gd name="T11" fmla="*/ 0 h 4"/>
                <a:gd name="T12" fmla="*/ 51 w 53"/>
                <a:gd name="T13" fmla="*/ 0 h 4"/>
                <a:gd name="T14" fmla="*/ 53 w 5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4">
                  <a:moveTo>
                    <a:pt x="53" y="2"/>
                  </a:moveTo>
                  <a:cubicBezTo>
                    <a:pt x="53" y="3"/>
                    <a:pt x="52" y="4"/>
                    <a:pt x="51" y="4"/>
                  </a:cubicBezTo>
                  <a:cubicBezTo>
                    <a:pt x="2" y="4"/>
                    <a:pt x="2" y="4"/>
                    <a:pt x="2" y="4"/>
                  </a:cubicBezTo>
                  <a:cubicBezTo>
                    <a:pt x="1" y="4"/>
                    <a:pt x="0" y="3"/>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深度视觉·原创设计 https://www.docer.com/works?userid=22383862"/>
            <p:cNvSpPr/>
            <p:nvPr/>
          </p:nvSpPr>
          <p:spPr bwMode="auto">
            <a:xfrm>
              <a:off x="5235576" y="3122613"/>
              <a:ext cx="165100" cy="14288"/>
            </a:xfrm>
            <a:custGeom>
              <a:avLst/>
              <a:gdLst>
                <a:gd name="T0" fmla="*/ 55 w 55"/>
                <a:gd name="T1" fmla="*/ 3 h 5"/>
                <a:gd name="T2" fmla="*/ 52 w 55"/>
                <a:gd name="T3" fmla="*/ 5 h 5"/>
                <a:gd name="T4" fmla="*/ 3 w 55"/>
                <a:gd name="T5" fmla="*/ 5 h 5"/>
                <a:gd name="T6" fmla="*/ 0 w 55"/>
                <a:gd name="T7" fmla="*/ 3 h 5"/>
                <a:gd name="T8" fmla="*/ 0 w 55"/>
                <a:gd name="T9" fmla="*/ 3 h 5"/>
                <a:gd name="T10" fmla="*/ 3 w 55"/>
                <a:gd name="T11" fmla="*/ 0 h 5"/>
                <a:gd name="T12" fmla="*/ 52 w 55"/>
                <a:gd name="T13" fmla="*/ 0 h 5"/>
                <a:gd name="T14" fmla="*/ 55 w 5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
                  <a:moveTo>
                    <a:pt x="55" y="3"/>
                  </a:moveTo>
                  <a:cubicBezTo>
                    <a:pt x="55" y="4"/>
                    <a:pt x="54" y="5"/>
                    <a:pt x="52" y="5"/>
                  </a:cubicBezTo>
                  <a:cubicBezTo>
                    <a:pt x="3" y="5"/>
                    <a:pt x="3" y="5"/>
                    <a:pt x="3" y="5"/>
                  </a:cubicBezTo>
                  <a:cubicBezTo>
                    <a:pt x="1" y="5"/>
                    <a:pt x="0" y="4"/>
                    <a:pt x="0" y="3"/>
                  </a:cubicBezTo>
                  <a:cubicBezTo>
                    <a:pt x="0" y="3"/>
                    <a:pt x="0" y="3"/>
                    <a:pt x="0" y="3"/>
                  </a:cubicBezTo>
                  <a:cubicBezTo>
                    <a:pt x="0" y="1"/>
                    <a:pt x="1" y="0"/>
                    <a:pt x="3" y="0"/>
                  </a:cubicBezTo>
                  <a:cubicBezTo>
                    <a:pt x="52" y="0"/>
                    <a:pt x="52" y="0"/>
                    <a:pt x="52" y="0"/>
                  </a:cubicBezTo>
                  <a:cubicBezTo>
                    <a:pt x="54" y="0"/>
                    <a:pt x="55" y="1"/>
                    <a:pt x="5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1" name="深度视觉·原创设计 https://www.docer.com/works?userid=22383862"/>
            <p:cNvSpPr>
              <a:spLocks noEditPoints="1"/>
            </p:cNvSpPr>
            <p:nvPr/>
          </p:nvSpPr>
          <p:spPr bwMode="auto">
            <a:xfrm>
              <a:off x="5122863" y="2627313"/>
              <a:ext cx="385763" cy="479425"/>
            </a:xfrm>
            <a:custGeom>
              <a:avLst/>
              <a:gdLst>
                <a:gd name="T0" fmla="*/ 41 w 128"/>
                <a:gd name="T1" fmla="*/ 159 h 159"/>
                <a:gd name="T2" fmla="*/ 39 w 128"/>
                <a:gd name="T3" fmla="*/ 159 h 159"/>
                <a:gd name="T4" fmla="*/ 37 w 128"/>
                <a:gd name="T5" fmla="*/ 158 h 159"/>
                <a:gd name="T6" fmla="*/ 29 w 128"/>
                <a:gd name="T7" fmla="*/ 145 h 159"/>
                <a:gd name="T8" fmla="*/ 28 w 128"/>
                <a:gd name="T9" fmla="*/ 139 h 159"/>
                <a:gd name="T10" fmla="*/ 27 w 128"/>
                <a:gd name="T11" fmla="*/ 132 h 159"/>
                <a:gd name="T12" fmla="*/ 19 w 128"/>
                <a:gd name="T13" fmla="*/ 116 h 159"/>
                <a:gd name="T14" fmla="*/ 17 w 128"/>
                <a:gd name="T15" fmla="*/ 112 h 159"/>
                <a:gd name="T16" fmla="*/ 16 w 128"/>
                <a:gd name="T17" fmla="*/ 110 h 159"/>
                <a:gd name="T18" fmla="*/ 6 w 128"/>
                <a:gd name="T19" fmla="*/ 92 h 159"/>
                <a:gd name="T20" fmla="*/ 0 w 128"/>
                <a:gd name="T21" fmla="*/ 64 h 159"/>
                <a:gd name="T22" fmla="*/ 0 w 128"/>
                <a:gd name="T23" fmla="*/ 60 h 159"/>
                <a:gd name="T24" fmla="*/ 6 w 128"/>
                <a:gd name="T25" fmla="*/ 35 h 159"/>
                <a:gd name="T26" fmla="*/ 19 w 128"/>
                <a:gd name="T27" fmla="*/ 18 h 159"/>
                <a:gd name="T28" fmla="*/ 60 w 128"/>
                <a:gd name="T29" fmla="*/ 0 h 159"/>
                <a:gd name="T30" fmla="*/ 65 w 128"/>
                <a:gd name="T31" fmla="*/ 0 h 159"/>
                <a:gd name="T32" fmla="*/ 109 w 128"/>
                <a:gd name="T33" fmla="*/ 18 h 159"/>
                <a:gd name="T34" fmla="*/ 128 w 128"/>
                <a:gd name="T35" fmla="*/ 62 h 159"/>
                <a:gd name="T36" fmla="*/ 128 w 128"/>
                <a:gd name="T37" fmla="*/ 64 h 159"/>
                <a:gd name="T38" fmla="*/ 114 w 128"/>
                <a:gd name="T39" fmla="*/ 107 h 159"/>
                <a:gd name="T40" fmla="*/ 111 w 128"/>
                <a:gd name="T41" fmla="*/ 112 h 159"/>
                <a:gd name="T42" fmla="*/ 109 w 128"/>
                <a:gd name="T43" fmla="*/ 116 h 159"/>
                <a:gd name="T44" fmla="*/ 101 w 128"/>
                <a:gd name="T45" fmla="*/ 132 h 159"/>
                <a:gd name="T46" fmla="*/ 100 w 128"/>
                <a:gd name="T47" fmla="*/ 139 h 159"/>
                <a:gd name="T48" fmla="*/ 92 w 128"/>
                <a:gd name="T49" fmla="*/ 158 h 159"/>
                <a:gd name="T50" fmla="*/ 90 w 128"/>
                <a:gd name="T51" fmla="*/ 159 h 159"/>
                <a:gd name="T52" fmla="*/ 86 w 128"/>
                <a:gd name="T53" fmla="*/ 159 h 159"/>
                <a:gd name="T54" fmla="*/ 73 w 128"/>
                <a:gd name="T55" fmla="*/ 159 h 159"/>
                <a:gd name="T56" fmla="*/ 60 w 128"/>
                <a:gd name="T57" fmla="*/ 159 h 159"/>
                <a:gd name="T58" fmla="*/ 41 w 128"/>
                <a:gd name="T59" fmla="*/ 159 h 159"/>
                <a:gd name="T60" fmla="*/ 65 w 128"/>
                <a:gd name="T61" fmla="*/ 11 h 159"/>
                <a:gd name="T62" fmla="*/ 61 w 128"/>
                <a:gd name="T63" fmla="*/ 11 h 159"/>
                <a:gd name="T64" fmla="*/ 27 w 128"/>
                <a:gd name="T65" fmla="*/ 26 h 159"/>
                <a:gd name="T66" fmla="*/ 16 w 128"/>
                <a:gd name="T67" fmla="*/ 40 h 159"/>
                <a:gd name="T68" fmla="*/ 11 w 128"/>
                <a:gd name="T69" fmla="*/ 60 h 159"/>
                <a:gd name="T70" fmla="*/ 11 w 128"/>
                <a:gd name="T71" fmla="*/ 64 h 159"/>
                <a:gd name="T72" fmla="*/ 16 w 128"/>
                <a:gd name="T73" fmla="*/ 87 h 159"/>
                <a:gd name="T74" fmla="*/ 25 w 128"/>
                <a:gd name="T75" fmla="*/ 105 h 159"/>
                <a:gd name="T76" fmla="*/ 27 w 128"/>
                <a:gd name="T77" fmla="*/ 107 h 159"/>
                <a:gd name="T78" fmla="*/ 29 w 128"/>
                <a:gd name="T79" fmla="*/ 111 h 159"/>
                <a:gd name="T80" fmla="*/ 37 w 128"/>
                <a:gd name="T81" fmla="*/ 129 h 159"/>
                <a:gd name="T82" fmla="*/ 39 w 128"/>
                <a:gd name="T83" fmla="*/ 138 h 159"/>
                <a:gd name="T84" fmla="*/ 40 w 128"/>
                <a:gd name="T85" fmla="*/ 143 h 159"/>
                <a:gd name="T86" fmla="*/ 43 w 128"/>
                <a:gd name="T87" fmla="*/ 148 h 159"/>
                <a:gd name="T88" fmla="*/ 60 w 128"/>
                <a:gd name="T89" fmla="*/ 148 h 159"/>
                <a:gd name="T90" fmla="*/ 73 w 128"/>
                <a:gd name="T91" fmla="*/ 148 h 159"/>
                <a:gd name="T92" fmla="*/ 86 w 128"/>
                <a:gd name="T93" fmla="*/ 148 h 159"/>
                <a:gd name="T94" fmla="*/ 89 w 128"/>
                <a:gd name="T95" fmla="*/ 138 h 159"/>
                <a:gd name="T96" fmla="*/ 91 w 128"/>
                <a:gd name="T97" fmla="*/ 128 h 159"/>
                <a:gd name="T98" fmla="*/ 99 w 128"/>
                <a:gd name="T99" fmla="*/ 111 h 159"/>
                <a:gd name="T100" fmla="*/ 101 w 128"/>
                <a:gd name="T101" fmla="*/ 107 h 159"/>
                <a:gd name="T102" fmla="*/ 104 w 128"/>
                <a:gd name="T103" fmla="*/ 101 h 159"/>
                <a:gd name="T104" fmla="*/ 117 w 128"/>
                <a:gd name="T105" fmla="*/ 63 h 159"/>
                <a:gd name="T106" fmla="*/ 117 w 128"/>
                <a:gd name="T107" fmla="*/ 62 h 159"/>
                <a:gd name="T108" fmla="*/ 102 w 128"/>
                <a:gd name="T109" fmla="*/ 26 h 159"/>
                <a:gd name="T110" fmla="*/ 65 w 128"/>
                <a:gd name="T111" fmla="*/ 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59">
                  <a:moveTo>
                    <a:pt x="41" y="159"/>
                  </a:moveTo>
                  <a:cubicBezTo>
                    <a:pt x="39" y="159"/>
                    <a:pt x="39" y="159"/>
                    <a:pt x="39" y="159"/>
                  </a:cubicBezTo>
                  <a:cubicBezTo>
                    <a:pt x="37" y="158"/>
                    <a:pt x="37" y="158"/>
                    <a:pt x="37" y="158"/>
                  </a:cubicBezTo>
                  <a:cubicBezTo>
                    <a:pt x="33" y="155"/>
                    <a:pt x="29" y="151"/>
                    <a:pt x="29" y="145"/>
                  </a:cubicBezTo>
                  <a:cubicBezTo>
                    <a:pt x="28" y="143"/>
                    <a:pt x="28" y="141"/>
                    <a:pt x="28" y="139"/>
                  </a:cubicBezTo>
                  <a:cubicBezTo>
                    <a:pt x="28" y="137"/>
                    <a:pt x="27" y="134"/>
                    <a:pt x="27" y="132"/>
                  </a:cubicBezTo>
                  <a:cubicBezTo>
                    <a:pt x="25" y="126"/>
                    <a:pt x="22" y="121"/>
                    <a:pt x="19" y="116"/>
                  </a:cubicBezTo>
                  <a:cubicBezTo>
                    <a:pt x="19" y="115"/>
                    <a:pt x="18" y="114"/>
                    <a:pt x="17" y="112"/>
                  </a:cubicBezTo>
                  <a:cubicBezTo>
                    <a:pt x="16" y="110"/>
                    <a:pt x="16" y="110"/>
                    <a:pt x="16" y="110"/>
                  </a:cubicBezTo>
                  <a:cubicBezTo>
                    <a:pt x="12" y="104"/>
                    <a:pt x="9" y="98"/>
                    <a:pt x="6" y="92"/>
                  </a:cubicBezTo>
                  <a:cubicBezTo>
                    <a:pt x="3" y="84"/>
                    <a:pt x="1" y="76"/>
                    <a:pt x="0" y="64"/>
                  </a:cubicBezTo>
                  <a:cubicBezTo>
                    <a:pt x="0" y="60"/>
                    <a:pt x="0" y="60"/>
                    <a:pt x="0" y="60"/>
                  </a:cubicBezTo>
                  <a:cubicBezTo>
                    <a:pt x="0" y="51"/>
                    <a:pt x="2" y="43"/>
                    <a:pt x="6" y="35"/>
                  </a:cubicBezTo>
                  <a:cubicBezTo>
                    <a:pt x="9" y="28"/>
                    <a:pt x="14" y="23"/>
                    <a:pt x="19" y="18"/>
                  </a:cubicBezTo>
                  <a:cubicBezTo>
                    <a:pt x="30" y="6"/>
                    <a:pt x="44" y="0"/>
                    <a:pt x="60" y="0"/>
                  </a:cubicBezTo>
                  <a:cubicBezTo>
                    <a:pt x="65" y="0"/>
                    <a:pt x="65" y="0"/>
                    <a:pt x="65" y="0"/>
                  </a:cubicBezTo>
                  <a:cubicBezTo>
                    <a:pt x="83" y="1"/>
                    <a:pt x="98" y="7"/>
                    <a:pt x="109" y="18"/>
                  </a:cubicBezTo>
                  <a:cubicBezTo>
                    <a:pt x="121" y="30"/>
                    <a:pt x="128" y="44"/>
                    <a:pt x="128" y="62"/>
                  </a:cubicBezTo>
                  <a:cubicBezTo>
                    <a:pt x="128" y="64"/>
                    <a:pt x="128" y="64"/>
                    <a:pt x="128" y="64"/>
                  </a:cubicBezTo>
                  <a:cubicBezTo>
                    <a:pt x="127" y="82"/>
                    <a:pt x="120" y="95"/>
                    <a:pt x="114" y="107"/>
                  </a:cubicBezTo>
                  <a:cubicBezTo>
                    <a:pt x="113" y="108"/>
                    <a:pt x="112" y="110"/>
                    <a:pt x="111" y="112"/>
                  </a:cubicBezTo>
                  <a:cubicBezTo>
                    <a:pt x="110" y="113"/>
                    <a:pt x="110" y="114"/>
                    <a:pt x="109" y="116"/>
                  </a:cubicBezTo>
                  <a:cubicBezTo>
                    <a:pt x="106" y="121"/>
                    <a:pt x="103" y="126"/>
                    <a:pt x="101" y="132"/>
                  </a:cubicBezTo>
                  <a:cubicBezTo>
                    <a:pt x="101" y="134"/>
                    <a:pt x="100" y="137"/>
                    <a:pt x="100" y="139"/>
                  </a:cubicBezTo>
                  <a:cubicBezTo>
                    <a:pt x="99" y="146"/>
                    <a:pt x="98" y="154"/>
                    <a:pt x="92" y="158"/>
                  </a:cubicBezTo>
                  <a:cubicBezTo>
                    <a:pt x="90" y="159"/>
                    <a:pt x="90" y="159"/>
                    <a:pt x="90" y="159"/>
                  </a:cubicBezTo>
                  <a:cubicBezTo>
                    <a:pt x="86" y="159"/>
                    <a:pt x="86" y="159"/>
                    <a:pt x="86" y="159"/>
                  </a:cubicBezTo>
                  <a:cubicBezTo>
                    <a:pt x="82" y="159"/>
                    <a:pt x="77" y="159"/>
                    <a:pt x="73" y="159"/>
                  </a:cubicBezTo>
                  <a:cubicBezTo>
                    <a:pt x="69" y="159"/>
                    <a:pt x="64" y="159"/>
                    <a:pt x="60" y="159"/>
                  </a:cubicBezTo>
                  <a:cubicBezTo>
                    <a:pt x="53" y="159"/>
                    <a:pt x="47" y="159"/>
                    <a:pt x="41" y="159"/>
                  </a:cubicBezTo>
                  <a:close/>
                  <a:moveTo>
                    <a:pt x="65" y="11"/>
                  </a:moveTo>
                  <a:cubicBezTo>
                    <a:pt x="61" y="11"/>
                    <a:pt x="61" y="11"/>
                    <a:pt x="61" y="11"/>
                  </a:cubicBezTo>
                  <a:cubicBezTo>
                    <a:pt x="47" y="11"/>
                    <a:pt x="36" y="16"/>
                    <a:pt x="27" y="26"/>
                  </a:cubicBezTo>
                  <a:cubicBezTo>
                    <a:pt x="23" y="30"/>
                    <a:pt x="19" y="34"/>
                    <a:pt x="16" y="40"/>
                  </a:cubicBezTo>
                  <a:cubicBezTo>
                    <a:pt x="13" y="47"/>
                    <a:pt x="12" y="53"/>
                    <a:pt x="11" y="60"/>
                  </a:cubicBezTo>
                  <a:cubicBezTo>
                    <a:pt x="11" y="64"/>
                    <a:pt x="11" y="64"/>
                    <a:pt x="11" y="64"/>
                  </a:cubicBezTo>
                  <a:cubicBezTo>
                    <a:pt x="12" y="74"/>
                    <a:pt x="13" y="81"/>
                    <a:pt x="16" y="87"/>
                  </a:cubicBezTo>
                  <a:cubicBezTo>
                    <a:pt x="19" y="93"/>
                    <a:pt x="22" y="99"/>
                    <a:pt x="25" y="105"/>
                  </a:cubicBezTo>
                  <a:cubicBezTo>
                    <a:pt x="27" y="107"/>
                    <a:pt x="27" y="107"/>
                    <a:pt x="27" y="107"/>
                  </a:cubicBezTo>
                  <a:cubicBezTo>
                    <a:pt x="27" y="108"/>
                    <a:pt x="28" y="109"/>
                    <a:pt x="29" y="111"/>
                  </a:cubicBezTo>
                  <a:cubicBezTo>
                    <a:pt x="32" y="116"/>
                    <a:pt x="36" y="122"/>
                    <a:pt x="37" y="129"/>
                  </a:cubicBezTo>
                  <a:cubicBezTo>
                    <a:pt x="38" y="132"/>
                    <a:pt x="39" y="135"/>
                    <a:pt x="39" y="138"/>
                  </a:cubicBezTo>
                  <a:cubicBezTo>
                    <a:pt x="39" y="140"/>
                    <a:pt x="39" y="141"/>
                    <a:pt x="40" y="143"/>
                  </a:cubicBezTo>
                  <a:cubicBezTo>
                    <a:pt x="40" y="145"/>
                    <a:pt x="41" y="147"/>
                    <a:pt x="43" y="148"/>
                  </a:cubicBezTo>
                  <a:cubicBezTo>
                    <a:pt x="48" y="148"/>
                    <a:pt x="54" y="148"/>
                    <a:pt x="60" y="148"/>
                  </a:cubicBezTo>
                  <a:cubicBezTo>
                    <a:pt x="64" y="148"/>
                    <a:pt x="69" y="148"/>
                    <a:pt x="73" y="148"/>
                  </a:cubicBezTo>
                  <a:cubicBezTo>
                    <a:pt x="77" y="148"/>
                    <a:pt x="82" y="148"/>
                    <a:pt x="86" y="148"/>
                  </a:cubicBezTo>
                  <a:cubicBezTo>
                    <a:pt x="88" y="146"/>
                    <a:pt x="88" y="142"/>
                    <a:pt x="89" y="138"/>
                  </a:cubicBezTo>
                  <a:cubicBezTo>
                    <a:pt x="89" y="134"/>
                    <a:pt x="90" y="131"/>
                    <a:pt x="91" y="128"/>
                  </a:cubicBezTo>
                  <a:cubicBezTo>
                    <a:pt x="93" y="122"/>
                    <a:pt x="96" y="116"/>
                    <a:pt x="99" y="111"/>
                  </a:cubicBezTo>
                  <a:cubicBezTo>
                    <a:pt x="100" y="109"/>
                    <a:pt x="101" y="108"/>
                    <a:pt x="101" y="107"/>
                  </a:cubicBezTo>
                  <a:cubicBezTo>
                    <a:pt x="102" y="105"/>
                    <a:pt x="103" y="103"/>
                    <a:pt x="104" y="101"/>
                  </a:cubicBezTo>
                  <a:cubicBezTo>
                    <a:pt x="110" y="90"/>
                    <a:pt x="116" y="79"/>
                    <a:pt x="117" y="63"/>
                  </a:cubicBezTo>
                  <a:cubicBezTo>
                    <a:pt x="117" y="62"/>
                    <a:pt x="117" y="62"/>
                    <a:pt x="117" y="62"/>
                  </a:cubicBezTo>
                  <a:cubicBezTo>
                    <a:pt x="117" y="48"/>
                    <a:pt x="111" y="36"/>
                    <a:pt x="102" y="26"/>
                  </a:cubicBezTo>
                  <a:cubicBezTo>
                    <a:pt x="92" y="17"/>
                    <a:pt x="80" y="12"/>
                    <a:pt x="6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22" name="深度视觉·原创设计 https://www.docer.com/works?userid=22383862"/>
          <p:cNvGrpSpPr/>
          <p:nvPr/>
        </p:nvGrpSpPr>
        <p:grpSpPr>
          <a:xfrm>
            <a:off x="5146676" y="4246036"/>
            <a:ext cx="508000" cy="446088"/>
            <a:chOff x="5146676" y="4165600"/>
            <a:chExt cx="508000" cy="446088"/>
          </a:xfrm>
          <a:solidFill>
            <a:schemeClr val="bg1"/>
          </a:solidFill>
        </p:grpSpPr>
        <p:sp>
          <p:nvSpPr>
            <p:cNvPr id="23" name="深度视觉·原创设计 https://www.docer.com/works?userid=22383862"/>
            <p:cNvSpPr/>
            <p:nvPr/>
          </p:nvSpPr>
          <p:spPr bwMode="auto">
            <a:xfrm>
              <a:off x="5265738" y="4165600"/>
              <a:ext cx="215900" cy="244475"/>
            </a:xfrm>
            <a:custGeom>
              <a:avLst/>
              <a:gdLst>
                <a:gd name="T0" fmla="*/ 67 w 72"/>
                <a:gd name="T1" fmla="*/ 36 h 81"/>
                <a:gd name="T2" fmla="*/ 36 w 72"/>
                <a:gd name="T3" fmla="*/ 0 h 81"/>
                <a:gd name="T4" fmla="*/ 5 w 72"/>
                <a:gd name="T5" fmla="*/ 37 h 81"/>
                <a:gd name="T6" fmla="*/ 0 w 72"/>
                <a:gd name="T7" fmla="*/ 45 h 81"/>
                <a:gd name="T8" fmla="*/ 5 w 72"/>
                <a:gd name="T9" fmla="*/ 54 h 81"/>
                <a:gd name="T10" fmla="*/ 6 w 72"/>
                <a:gd name="T11" fmla="*/ 54 h 81"/>
                <a:gd name="T12" fmla="*/ 36 w 72"/>
                <a:gd name="T13" fmla="*/ 81 h 81"/>
                <a:gd name="T14" fmla="*/ 66 w 72"/>
                <a:gd name="T15" fmla="*/ 53 h 81"/>
                <a:gd name="T16" fmla="*/ 67 w 72"/>
                <a:gd name="T17" fmla="*/ 53 h 81"/>
                <a:gd name="T18" fmla="*/ 72 w 72"/>
                <a:gd name="T19" fmla="*/ 44 h 81"/>
                <a:gd name="T20" fmla="*/ 67 w 72"/>
                <a:gd name="T21" fmla="*/ 3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67" y="36"/>
                  </a:moveTo>
                  <a:cubicBezTo>
                    <a:pt x="65" y="16"/>
                    <a:pt x="52" y="0"/>
                    <a:pt x="36" y="0"/>
                  </a:cubicBezTo>
                  <a:cubicBezTo>
                    <a:pt x="19" y="0"/>
                    <a:pt x="6" y="16"/>
                    <a:pt x="5" y="37"/>
                  </a:cubicBezTo>
                  <a:cubicBezTo>
                    <a:pt x="2" y="38"/>
                    <a:pt x="0" y="41"/>
                    <a:pt x="0" y="45"/>
                  </a:cubicBezTo>
                  <a:cubicBezTo>
                    <a:pt x="0" y="50"/>
                    <a:pt x="2" y="54"/>
                    <a:pt x="5" y="54"/>
                  </a:cubicBezTo>
                  <a:cubicBezTo>
                    <a:pt x="6" y="54"/>
                    <a:pt x="6" y="54"/>
                    <a:pt x="6" y="54"/>
                  </a:cubicBezTo>
                  <a:cubicBezTo>
                    <a:pt x="11" y="69"/>
                    <a:pt x="22" y="81"/>
                    <a:pt x="36" y="81"/>
                  </a:cubicBezTo>
                  <a:cubicBezTo>
                    <a:pt x="50" y="81"/>
                    <a:pt x="62" y="69"/>
                    <a:pt x="66" y="53"/>
                  </a:cubicBezTo>
                  <a:cubicBezTo>
                    <a:pt x="66" y="53"/>
                    <a:pt x="67" y="53"/>
                    <a:pt x="67" y="53"/>
                  </a:cubicBezTo>
                  <a:cubicBezTo>
                    <a:pt x="70" y="53"/>
                    <a:pt x="72" y="49"/>
                    <a:pt x="72" y="44"/>
                  </a:cubicBezTo>
                  <a:cubicBezTo>
                    <a:pt x="72" y="40"/>
                    <a:pt x="70" y="36"/>
                    <a:pt x="6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4" name="深度视觉·原创设计 https://www.docer.com/works?userid=22383862"/>
            <p:cNvSpPr/>
            <p:nvPr/>
          </p:nvSpPr>
          <p:spPr bwMode="auto">
            <a:xfrm>
              <a:off x="5146676" y="4403725"/>
              <a:ext cx="296863" cy="187325"/>
            </a:xfrm>
            <a:custGeom>
              <a:avLst/>
              <a:gdLst>
                <a:gd name="T0" fmla="*/ 94 w 98"/>
                <a:gd name="T1" fmla="*/ 4 h 62"/>
                <a:gd name="T2" fmla="*/ 77 w 98"/>
                <a:gd name="T3" fmla="*/ 45 h 62"/>
                <a:gd name="T4" fmla="*/ 54 w 98"/>
                <a:gd name="T5" fmla="*/ 1 h 62"/>
                <a:gd name="T6" fmla="*/ 7 w 98"/>
                <a:gd name="T7" fmla="*/ 20 h 62"/>
                <a:gd name="T8" fmla="*/ 2 w 98"/>
                <a:gd name="T9" fmla="*/ 62 h 62"/>
                <a:gd name="T10" fmla="*/ 72 w 98"/>
                <a:gd name="T11" fmla="*/ 62 h 62"/>
                <a:gd name="T12" fmla="*/ 98 w 98"/>
                <a:gd name="T13" fmla="*/ 40 h 62"/>
                <a:gd name="T14" fmla="*/ 94 w 98"/>
                <a:gd name="T15" fmla="*/ 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62">
                  <a:moveTo>
                    <a:pt x="94" y="4"/>
                  </a:moveTo>
                  <a:cubicBezTo>
                    <a:pt x="77" y="45"/>
                    <a:pt x="77" y="45"/>
                    <a:pt x="77" y="45"/>
                  </a:cubicBezTo>
                  <a:cubicBezTo>
                    <a:pt x="54" y="1"/>
                    <a:pt x="54" y="1"/>
                    <a:pt x="54" y="1"/>
                  </a:cubicBezTo>
                  <a:cubicBezTo>
                    <a:pt x="36" y="0"/>
                    <a:pt x="15" y="7"/>
                    <a:pt x="7" y="20"/>
                  </a:cubicBezTo>
                  <a:cubicBezTo>
                    <a:pt x="0" y="33"/>
                    <a:pt x="2" y="62"/>
                    <a:pt x="2" y="62"/>
                  </a:cubicBezTo>
                  <a:cubicBezTo>
                    <a:pt x="72" y="62"/>
                    <a:pt x="72" y="62"/>
                    <a:pt x="72" y="62"/>
                  </a:cubicBezTo>
                  <a:cubicBezTo>
                    <a:pt x="98" y="40"/>
                    <a:pt x="98" y="40"/>
                    <a:pt x="98" y="40"/>
                  </a:cubicBezTo>
                  <a:cubicBezTo>
                    <a:pt x="90" y="34"/>
                    <a:pt x="94" y="4"/>
                    <a:pt x="9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5" name="深度视觉·原创设计 https://www.docer.com/works?userid=22383862"/>
            <p:cNvSpPr>
              <a:spLocks noChangeArrowheads="1"/>
            </p:cNvSpPr>
            <p:nvPr/>
          </p:nvSpPr>
          <p:spPr bwMode="auto">
            <a:xfrm>
              <a:off x="5410201" y="4364038"/>
              <a:ext cx="244475" cy="247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6" name="深度视觉·原创设计 https://www.docer.com/works?userid=22383862"/>
            <p:cNvSpPr>
              <a:spLocks noEditPoints="1"/>
            </p:cNvSpPr>
            <p:nvPr/>
          </p:nvSpPr>
          <p:spPr bwMode="auto">
            <a:xfrm>
              <a:off x="5476876" y="4406900"/>
              <a:ext cx="114300" cy="161925"/>
            </a:xfrm>
            <a:custGeom>
              <a:avLst/>
              <a:gdLst>
                <a:gd name="T0" fmla="*/ 16 w 38"/>
                <a:gd name="T1" fmla="*/ 0 h 54"/>
                <a:gd name="T2" fmla="*/ 21 w 38"/>
                <a:gd name="T3" fmla="*/ 0 h 54"/>
                <a:gd name="T4" fmla="*/ 21 w 38"/>
                <a:gd name="T5" fmla="*/ 3 h 54"/>
                <a:gd name="T6" fmla="*/ 37 w 38"/>
                <a:gd name="T7" fmla="*/ 17 h 54"/>
                <a:gd name="T8" fmla="*/ 26 w 38"/>
                <a:gd name="T9" fmla="*/ 17 h 54"/>
                <a:gd name="T10" fmla="*/ 21 w 38"/>
                <a:gd name="T11" fmla="*/ 12 h 54"/>
                <a:gd name="T12" fmla="*/ 21 w 38"/>
                <a:gd name="T13" fmla="*/ 20 h 54"/>
                <a:gd name="T14" fmla="*/ 38 w 38"/>
                <a:gd name="T15" fmla="*/ 35 h 54"/>
                <a:gd name="T16" fmla="*/ 21 w 38"/>
                <a:gd name="T17" fmla="*/ 48 h 54"/>
                <a:gd name="T18" fmla="*/ 21 w 38"/>
                <a:gd name="T19" fmla="*/ 54 h 54"/>
                <a:gd name="T20" fmla="*/ 16 w 38"/>
                <a:gd name="T21" fmla="*/ 54 h 54"/>
                <a:gd name="T22" fmla="*/ 16 w 38"/>
                <a:gd name="T23" fmla="*/ 48 h 54"/>
                <a:gd name="T24" fmla="*/ 0 w 38"/>
                <a:gd name="T25" fmla="*/ 34 h 54"/>
                <a:gd name="T26" fmla="*/ 11 w 38"/>
                <a:gd name="T27" fmla="*/ 34 h 54"/>
                <a:gd name="T28" fmla="*/ 16 w 38"/>
                <a:gd name="T29" fmla="*/ 40 h 54"/>
                <a:gd name="T30" fmla="*/ 16 w 38"/>
                <a:gd name="T31" fmla="*/ 30 h 54"/>
                <a:gd name="T32" fmla="*/ 0 w 38"/>
                <a:gd name="T33" fmla="*/ 17 h 54"/>
                <a:gd name="T34" fmla="*/ 16 w 38"/>
                <a:gd name="T35" fmla="*/ 3 h 54"/>
                <a:gd name="T36" fmla="*/ 16 w 38"/>
                <a:gd name="T37" fmla="*/ 0 h 54"/>
                <a:gd name="T38" fmla="*/ 16 w 38"/>
                <a:gd name="T39" fmla="*/ 12 h 54"/>
                <a:gd name="T40" fmla="*/ 11 w 38"/>
                <a:gd name="T41" fmla="*/ 15 h 54"/>
                <a:gd name="T42" fmla="*/ 16 w 38"/>
                <a:gd name="T43" fmla="*/ 19 h 54"/>
                <a:gd name="T44" fmla="*/ 16 w 38"/>
                <a:gd name="T45" fmla="*/ 12 h 54"/>
                <a:gd name="T46" fmla="*/ 21 w 38"/>
                <a:gd name="T47" fmla="*/ 40 h 54"/>
                <a:gd name="T48" fmla="*/ 26 w 38"/>
                <a:gd name="T49" fmla="*/ 36 h 54"/>
                <a:gd name="T50" fmla="*/ 21 w 38"/>
                <a:gd name="T51" fmla="*/ 31 h 54"/>
                <a:gd name="T52" fmla="*/ 21 w 38"/>
                <a:gd name="T53"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54">
                  <a:moveTo>
                    <a:pt x="16" y="0"/>
                  </a:moveTo>
                  <a:cubicBezTo>
                    <a:pt x="21" y="0"/>
                    <a:pt x="21" y="0"/>
                    <a:pt x="21" y="0"/>
                  </a:cubicBezTo>
                  <a:cubicBezTo>
                    <a:pt x="21" y="3"/>
                    <a:pt x="21" y="3"/>
                    <a:pt x="21" y="3"/>
                  </a:cubicBezTo>
                  <a:cubicBezTo>
                    <a:pt x="29" y="4"/>
                    <a:pt x="37" y="7"/>
                    <a:pt x="37" y="17"/>
                  </a:cubicBezTo>
                  <a:cubicBezTo>
                    <a:pt x="26" y="17"/>
                    <a:pt x="26" y="17"/>
                    <a:pt x="26" y="17"/>
                  </a:cubicBezTo>
                  <a:cubicBezTo>
                    <a:pt x="26" y="14"/>
                    <a:pt x="24" y="12"/>
                    <a:pt x="21" y="12"/>
                  </a:cubicBezTo>
                  <a:cubicBezTo>
                    <a:pt x="21" y="20"/>
                    <a:pt x="21" y="20"/>
                    <a:pt x="21" y="20"/>
                  </a:cubicBezTo>
                  <a:cubicBezTo>
                    <a:pt x="30" y="23"/>
                    <a:pt x="38" y="26"/>
                    <a:pt x="38" y="35"/>
                  </a:cubicBezTo>
                  <a:cubicBezTo>
                    <a:pt x="38" y="45"/>
                    <a:pt x="30" y="48"/>
                    <a:pt x="21" y="48"/>
                  </a:cubicBezTo>
                  <a:cubicBezTo>
                    <a:pt x="21" y="54"/>
                    <a:pt x="21" y="54"/>
                    <a:pt x="21" y="54"/>
                  </a:cubicBezTo>
                  <a:cubicBezTo>
                    <a:pt x="16" y="54"/>
                    <a:pt x="16" y="54"/>
                    <a:pt x="16" y="54"/>
                  </a:cubicBezTo>
                  <a:cubicBezTo>
                    <a:pt x="16" y="48"/>
                    <a:pt x="16" y="48"/>
                    <a:pt x="16" y="48"/>
                  </a:cubicBezTo>
                  <a:cubicBezTo>
                    <a:pt x="7" y="48"/>
                    <a:pt x="0" y="43"/>
                    <a:pt x="0" y="34"/>
                  </a:cubicBezTo>
                  <a:cubicBezTo>
                    <a:pt x="11" y="34"/>
                    <a:pt x="11" y="34"/>
                    <a:pt x="11" y="34"/>
                  </a:cubicBezTo>
                  <a:cubicBezTo>
                    <a:pt x="11" y="37"/>
                    <a:pt x="13" y="39"/>
                    <a:pt x="16" y="40"/>
                  </a:cubicBezTo>
                  <a:cubicBezTo>
                    <a:pt x="16" y="30"/>
                    <a:pt x="16" y="30"/>
                    <a:pt x="16" y="30"/>
                  </a:cubicBezTo>
                  <a:cubicBezTo>
                    <a:pt x="7" y="28"/>
                    <a:pt x="0" y="26"/>
                    <a:pt x="0" y="17"/>
                  </a:cubicBezTo>
                  <a:cubicBezTo>
                    <a:pt x="0" y="7"/>
                    <a:pt x="8" y="5"/>
                    <a:pt x="16" y="3"/>
                  </a:cubicBezTo>
                  <a:lnTo>
                    <a:pt x="16" y="0"/>
                  </a:lnTo>
                  <a:close/>
                  <a:moveTo>
                    <a:pt x="16" y="12"/>
                  </a:moveTo>
                  <a:cubicBezTo>
                    <a:pt x="14" y="12"/>
                    <a:pt x="11" y="13"/>
                    <a:pt x="11" y="15"/>
                  </a:cubicBezTo>
                  <a:cubicBezTo>
                    <a:pt x="11" y="18"/>
                    <a:pt x="14" y="19"/>
                    <a:pt x="16" y="19"/>
                  </a:cubicBezTo>
                  <a:lnTo>
                    <a:pt x="16" y="12"/>
                  </a:lnTo>
                  <a:close/>
                  <a:moveTo>
                    <a:pt x="21" y="40"/>
                  </a:moveTo>
                  <a:cubicBezTo>
                    <a:pt x="24" y="40"/>
                    <a:pt x="26" y="39"/>
                    <a:pt x="26" y="36"/>
                  </a:cubicBezTo>
                  <a:cubicBezTo>
                    <a:pt x="26" y="34"/>
                    <a:pt x="24" y="32"/>
                    <a:pt x="21" y="31"/>
                  </a:cubicBezTo>
                  <a:lnTo>
                    <a:pt x="2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27" name="深度视觉·原创设计 https://www.docer.com/works?userid=22383862"/>
          <p:cNvGrpSpPr/>
          <p:nvPr/>
        </p:nvGrpSpPr>
        <p:grpSpPr>
          <a:xfrm>
            <a:off x="6677026" y="4293661"/>
            <a:ext cx="349250" cy="384176"/>
            <a:chOff x="6677026" y="4213225"/>
            <a:chExt cx="349250" cy="384176"/>
          </a:xfrm>
          <a:solidFill>
            <a:schemeClr val="bg1"/>
          </a:solidFill>
        </p:grpSpPr>
        <p:sp>
          <p:nvSpPr>
            <p:cNvPr id="28" name="深度视觉·原创设计 https://www.docer.com/works?userid=22383862"/>
            <p:cNvSpPr/>
            <p:nvPr/>
          </p:nvSpPr>
          <p:spPr bwMode="auto">
            <a:xfrm>
              <a:off x="6677026" y="4213225"/>
              <a:ext cx="349250" cy="33338"/>
            </a:xfrm>
            <a:custGeom>
              <a:avLst/>
              <a:gdLst>
                <a:gd name="T0" fmla="*/ 116 w 116"/>
                <a:gd name="T1" fmla="*/ 8 h 11"/>
                <a:gd name="T2" fmla="*/ 111 w 116"/>
                <a:gd name="T3" fmla="*/ 11 h 11"/>
                <a:gd name="T4" fmla="*/ 5 w 116"/>
                <a:gd name="T5" fmla="*/ 11 h 11"/>
                <a:gd name="T6" fmla="*/ 0 w 116"/>
                <a:gd name="T7" fmla="*/ 8 h 11"/>
                <a:gd name="T8" fmla="*/ 0 w 116"/>
                <a:gd name="T9" fmla="*/ 3 h 11"/>
                <a:gd name="T10" fmla="*/ 5 w 116"/>
                <a:gd name="T11" fmla="*/ 0 h 11"/>
                <a:gd name="T12" fmla="*/ 111 w 116"/>
                <a:gd name="T13" fmla="*/ 0 h 11"/>
                <a:gd name="T14" fmla="*/ 116 w 116"/>
                <a:gd name="T15" fmla="*/ 3 h 11"/>
                <a:gd name="T16" fmla="*/ 116 w 116"/>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
                  <a:moveTo>
                    <a:pt x="116" y="8"/>
                  </a:moveTo>
                  <a:cubicBezTo>
                    <a:pt x="116" y="10"/>
                    <a:pt x="114" y="11"/>
                    <a:pt x="111" y="11"/>
                  </a:cubicBezTo>
                  <a:cubicBezTo>
                    <a:pt x="5" y="11"/>
                    <a:pt x="5" y="11"/>
                    <a:pt x="5" y="11"/>
                  </a:cubicBezTo>
                  <a:cubicBezTo>
                    <a:pt x="2" y="11"/>
                    <a:pt x="0" y="10"/>
                    <a:pt x="0" y="8"/>
                  </a:cubicBezTo>
                  <a:cubicBezTo>
                    <a:pt x="0" y="3"/>
                    <a:pt x="0" y="3"/>
                    <a:pt x="0" y="3"/>
                  </a:cubicBezTo>
                  <a:cubicBezTo>
                    <a:pt x="0" y="2"/>
                    <a:pt x="2" y="0"/>
                    <a:pt x="5" y="0"/>
                  </a:cubicBezTo>
                  <a:cubicBezTo>
                    <a:pt x="111" y="0"/>
                    <a:pt x="111" y="0"/>
                    <a:pt x="111" y="0"/>
                  </a:cubicBezTo>
                  <a:cubicBezTo>
                    <a:pt x="114" y="0"/>
                    <a:pt x="116" y="2"/>
                    <a:pt x="116" y="3"/>
                  </a:cubicBezTo>
                  <a:lnTo>
                    <a:pt x="11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9" name="深度视觉·原创设计 https://www.docer.com/works?userid=22383862"/>
            <p:cNvSpPr>
              <a:spLocks noEditPoints="1"/>
            </p:cNvSpPr>
            <p:nvPr/>
          </p:nvSpPr>
          <p:spPr bwMode="auto">
            <a:xfrm>
              <a:off x="6694488" y="4265613"/>
              <a:ext cx="311150" cy="331788"/>
            </a:xfrm>
            <a:custGeom>
              <a:avLst/>
              <a:gdLst>
                <a:gd name="T0" fmla="*/ 93 w 103"/>
                <a:gd name="T1" fmla="*/ 100 h 110"/>
                <a:gd name="T2" fmla="*/ 53 w 103"/>
                <a:gd name="T3" fmla="*/ 59 h 110"/>
                <a:gd name="T4" fmla="*/ 100 w 103"/>
                <a:gd name="T5" fmla="*/ 0 h 110"/>
                <a:gd name="T6" fmla="*/ 4 w 103"/>
                <a:gd name="T7" fmla="*/ 59 h 110"/>
                <a:gd name="T8" fmla="*/ 49 w 103"/>
                <a:gd name="T9" fmla="*/ 76 h 110"/>
                <a:gd name="T10" fmla="*/ 6 w 103"/>
                <a:gd name="T11" fmla="*/ 98 h 110"/>
                <a:gd name="T12" fmla="*/ 6 w 103"/>
                <a:gd name="T13" fmla="*/ 110 h 110"/>
                <a:gd name="T14" fmla="*/ 12 w 103"/>
                <a:gd name="T15" fmla="*/ 102 h 110"/>
                <a:gd name="T16" fmla="*/ 49 w 103"/>
                <a:gd name="T17" fmla="*/ 97 h 110"/>
                <a:gd name="T18" fmla="*/ 51 w 103"/>
                <a:gd name="T19" fmla="*/ 108 h 110"/>
                <a:gd name="T20" fmla="*/ 53 w 103"/>
                <a:gd name="T21" fmla="*/ 97 h 110"/>
                <a:gd name="T22" fmla="*/ 91 w 103"/>
                <a:gd name="T23" fmla="*/ 102 h 110"/>
                <a:gd name="T24" fmla="*/ 97 w 103"/>
                <a:gd name="T25" fmla="*/ 110 h 110"/>
                <a:gd name="T26" fmla="*/ 97 w 103"/>
                <a:gd name="T27" fmla="*/ 98 h 110"/>
                <a:gd name="T28" fmla="*/ 74 w 103"/>
                <a:gd name="T29" fmla="*/ 10 h 110"/>
                <a:gd name="T30" fmla="*/ 83 w 103"/>
                <a:gd name="T31" fmla="*/ 12 h 110"/>
                <a:gd name="T32" fmla="*/ 72 w 103"/>
                <a:gd name="T33" fmla="*/ 45 h 110"/>
                <a:gd name="T34" fmla="*/ 56 w 103"/>
                <a:gd name="T35" fmla="*/ 26 h 110"/>
                <a:gd name="T36" fmla="*/ 65 w 103"/>
                <a:gd name="T37" fmla="*/ 24 h 110"/>
                <a:gd name="T38" fmla="*/ 66 w 103"/>
                <a:gd name="T39" fmla="*/ 45 h 110"/>
                <a:gd name="T40" fmla="*/ 56 w 103"/>
                <a:gd name="T41" fmla="*/ 26 h 110"/>
                <a:gd name="T42" fmla="*/ 41 w 103"/>
                <a:gd name="T43" fmla="*/ 31 h 110"/>
                <a:gd name="T44" fmla="*/ 50 w 103"/>
                <a:gd name="T45" fmla="*/ 33 h 110"/>
                <a:gd name="T46" fmla="*/ 39 w 103"/>
                <a:gd name="T47" fmla="*/ 45 h 110"/>
                <a:gd name="T48" fmla="*/ 23 w 103"/>
                <a:gd name="T49" fmla="*/ 37 h 110"/>
                <a:gd name="T50" fmla="*/ 32 w 103"/>
                <a:gd name="T51" fmla="*/ 36 h 110"/>
                <a:gd name="T52" fmla="*/ 34 w 103"/>
                <a:gd name="T53" fmla="*/ 45 h 110"/>
                <a:gd name="T54" fmla="*/ 23 w 103"/>
                <a:gd name="T55" fmla="*/ 37 h 110"/>
                <a:gd name="T56" fmla="*/ 16 w 103"/>
                <a:gd name="T57" fmla="*/ 52 h 110"/>
                <a:gd name="T58" fmla="*/ 14 w 103"/>
                <a:gd name="T59" fmla="*/ 10 h 110"/>
                <a:gd name="T60" fmla="*/ 18 w 103"/>
                <a:gd name="T61" fmla="*/ 10 h 110"/>
                <a:gd name="T62" fmla="*/ 87 w 103"/>
                <a:gd name="T63" fmla="*/ 49 h 110"/>
                <a:gd name="T64" fmla="*/ 87 w 103"/>
                <a:gd name="T65"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0">
                  <a:moveTo>
                    <a:pt x="97" y="98"/>
                  </a:moveTo>
                  <a:cubicBezTo>
                    <a:pt x="96" y="98"/>
                    <a:pt x="94" y="99"/>
                    <a:pt x="93" y="100"/>
                  </a:cubicBezTo>
                  <a:cubicBezTo>
                    <a:pt x="53" y="76"/>
                    <a:pt x="53" y="76"/>
                    <a:pt x="53" y="76"/>
                  </a:cubicBezTo>
                  <a:cubicBezTo>
                    <a:pt x="53" y="59"/>
                    <a:pt x="53" y="59"/>
                    <a:pt x="53" y="59"/>
                  </a:cubicBezTo>
                  <a:cubicBezTo>
                    <a:pt x="100" y="59"/>
                    <a:pt x="100" y="59"/>
                    <a:pt x="100" y="59"/>
                  </a:cubicBezTo>
                  <a:cubicBezTo>
                    <a:pt x="100" y="0"/>
                    <a:pt x="100" y="0"/>
                    <a:pt x="100" y="0"/>
                  </a:cubicBezTo>
                  <a:cubicBezTo>
                    <a:pt x="4" y="0"/>
                    <a:pt x="4" y="0"/>
                    <a:pt x="4" y="0"/>
                  </a:cubicBezTo>
                  <a:cubicBezTo>
                    <a:pt x="4" y="59"/>
                    <a:pt x="4" y="59"/>
                    <a:pt x="4" y="59"/>
                  </a:cubicBezTo>
                  <a:cubicBezTo>
                    <a:pt x="49" y="59"/>
                    <a:pt x="49" y="59"/>
                    <a:pt x="49" y="59"/>
                  </a:cubicBezTo>
                  <a:cubicBezTo>
                    <a:pt x="49" y="76"/>
                    <a:pt x="49" y="76"/>
                    <a:pt x="49" y="76"/>
                  </a:cubicBezTo>
                  <a:cubicBezTo>
                    <a:pt x="10" y="100"/>
                    <a:pt x="10" y="100"/>
                    <a:pt x="10" y="100"/>
                  </a:cubicBezTo>
                  <a:cubicBezTo>
                    <a:pt x="9" y="99"/>
                    <a:pt x="8" y="98"/>
                    <a:pt x="6" y="98"/>
                  </a:cubicBezTo>
                  <a:cubicBezTo>
                    <a:pt x="3" y="98"/>
                    <a:pt x="0" y="101"/>
                    <a:pt x="0" y="104"/>
                  </a:cubicBezTo>
                  <a:cubicBezTo>
                    <a:pt x="0" y="107"/>
                    <a:pt x="3" y="110"/>
                    <a:pt x="6" y="110"/>
                  </a:cubicBezTo>
                  <a:cubicBezTo>
                    <a:pt x="9" y="110"/>
                    <a:pt x="12" y="107"/>
                    <a:pt x="12" y="104"/>
                  </a:cubicBezTo>
                  <a:cubicBezTo>
                    <a:pt x="12" y="103"/>
                    <a:pt x="12" y="103"/>
                    <a:pt x="12" y="102"/>
                  </a:cubicBezTo>
                  <a:cubicBezTo>
                    <a:pt x="49" y="80"/>
                    <a:pt x="49" y="80"/>
                    <a:pt x="49" y="80"/>
                  </a:cubicBezTo>
                  <a:cubicBezTo>
                    <a:pt x="49" y="97"/>
                    <a:pt x="49" y="97"/>
                    <a:pt x="49" y="97"/>
                  </a:cubicBezTo>
                  <a:cubicBezTo>
                    <a:pt x="47" y="98"/>
                    <a:pt x="45" y="100"/>
                    <a:pt x="45" y="103"/>
                  </a:cubicBezTo>
                  <a:cubicBezTo>
                    <a:pt x="45" y="106"/>
                    <a:pt x="48" y="108"/>
                    <a:pt x="51" y="108"/>
                  </a:cubicBezTo>
                  <a:cubicBezTo>
                    <a:pt x="54" y="108"/>
                    <a:pt x="57" y="106"/>
                    <a:pt x="57" y="103"/>
                  </a:cubicBezTo>
                  <a:cubicBezTo>
                    <a:pt x="57" y="100"/>
                    <a:pt x="55" y="98"/>
                    <a:pt x="53" y="97"/>
                  </a:cubicBezTo>
                  <a:cubicBezTo>
                    <a:pt x="53" y="79"/>
                    <a:pt x="53" y="79"/>
                    <a:pt x="53" y="79"/>
                  </a:cubicBezTo>
                  <a:cubicBezTo>
                    <a:pt x="91" y="102"/>
                    <a:pt x="91" y="102"/>
                    <a:pt x="91" y="102"/>
                  </a:cubicBezTo>
                  <a:cubicBezTo>
                    <a:pt x="91" y="103"/>
                    <a:pt x="91" y="103"/>
                    <a:pt x="91" y="104"/>
                  </a:cubicBezTo>
                  <a:cubicBezTo>
                    <a:pt x="91" y="107"/>
                    <a:pt x="94" y="110"/>
                    <a:pt x="97" y="110"/>
                  </a:cubicBezTo>
                  <a:cubicBezTo>
                    <a:pt x="100" y="110"/>
                    <a:pt x="103" y="107"/>
                    <a:pt x="103" y="104"/>
                  </a:cubicBezTo>
                  <a:cubicBezTo>
                    <a:pt x="103" y="101"/>
                    <a:pt x="100" y="98"/>
                    <a:pt x="97" y="98"/>
                  </a:cubicBezTo>
                  <a:close/>
                  <a:moveTo>
                    <a:pt x="72" y="12"/>
                  </a:moveTo>
                  <a:cubicBezTo>
                    <a:pt x="72" y="11"/>
                    <a:pt x="73" y="10"/>
                    <a:pt x="74" y="10"/>
                  </a:cubicBezTo>
                  <a:cubicBezTo>
                    <a:pt x="81" y="10"/>
                    <a:pt x="81" y="10"/>
                    <a:pt x="81" y="10"/>
                  </a:cubicBezTo>
                  <a:cubicBezTo>
                    <a:pt x="82" y="10"/>
                    <a:pt x="83" y="11"/>
                    <a:pt x="83" y="12"/>
                  </a:cubicBezTo>
                  <a:cubicBezTo>
                    <a:pt x="83" y="45"/>
                    <a:pt x="83" y="45"/>
                    <a:pt x="83" y="45"/>
                  </a:cubicBezTo>
                  <a:cubicBezTo>
                    <a:pt x="72" y="45"/>
                    <a:pt x="72" y="45"/>
                    <a:pt x="72" y="45"/>
                  </a:cubicBezTo>
                  <a:lnTo>
                    <a:pt x="72" y="12"/>
                  </a:lnTo>
                  <a:close/>
                  <a:moveTo>
                    <a:pt x="56" y="26"/>
                  </a:moveTo>
                  <a:cubicBezTo>
                    <a:pt x="56" y="25"/>
                    <a:pt x="56" y="24"/>
                    <a:pt x="57" y="24"/>
                  </a:cubicBezTo>
                  <a:cubicBezTo>
                    <a:pt x="65" y="24"/>
                    <a:pt x="65" y="24"/>
                    <a:pt x="65" y="24"/>
                  </a:cubicBezTo>
                  <a:cubicBezTo>
                    <a:pt x="66" y="24"/>
                    <a:pt x="66" y="25"/>
                    <a:pt x="66" y="26"/>
                  </a:cubicBezTo>
                  <a:cubicBezTo>
                    <a:pt x="66" y="45"/>
                    <a:pt x="66" y="45"/>
                    <a:pt x="66" y="45"/>
                  </a:cubicBezTo>
                  <a:cubicBezTo>
                    <a:pt x="56" y="45"/>
                    <a:pt x="56" y="45"/>
                    <a:pt x="56" y="45"/>
                  </a:cubicBezTo>
                  <a:lnTo>
                    <a:pt x="56" y="26"/>
                  </a:lnTo>
                  <a:close/>
                  <a:moveTo>
                    <a:pt x="39" y="33"/>
                  </a:moveTo>
                  <a:cubicBezTo>
                    <a:pt x="39" y="32"/>
                    <a:pt x="40" y="31"/>
                    <a:pt x="41" y="31"/>
                  </a:cubicBezTo>
                  <a:cubicBezTo>
                    <a:pt x="48" y="31"/>
                    <a:pt x="48" y="31"/>
                    <a:pt x="48" y="31"/>
                  </a:cubicBezTo>
                  <a:cubicBezTo>
                    <a:pt x="49" y="31"/>
                    <a:pt x="50" y="32"/>
                    <a:pt x="50" y="33"/>
                  </a:cubicBezTo>
                  <a:cubicBezTo>
                    <a:pt x="50" y="45"/>
                    <a:pt x="50" y="45"/>
                    <a:pt x="50" y="45"/>
                  </a:cubicBezTo>
                  <a:cubicBezTo>
                    <a:pt x="39" y="45"/>
                    <a:pt x="39" y="45"/>
                    <a:pt x="39" y="45"/>
                  </a:cubicBezTo>
                  <a:lnTo>
                    <a:pt x="39" y="33"/>
                  </a:lnTo>
                  <a:close/>
                  <a:moveTo>
                    <a:pt x="23" y="37"/>
                  </a:moveTo>
                  <a:cubicBezTo>
                    <a:pt x="23" y="36"/>
                    <a:pt x="24" y="36"/>
                    <a:pt x="25" y="36"/>
                  </a:cubicBezTo>
                  <a:cubicBezTo>
                    <a:pt x="32" y="36"/>
                    <a:pt x="32" y="36"/>
                    <a:pt x="32" y="36"/>
                  </a:cubicBezTo>
                  <a:cubicBezTo>
                    <a:pt x="33" y="36"/>
                    <a:pt x="34" y="36"/>
                    <a:pt x="34" y="37"/>
                  </a:cubicBezTo>
                  <a:cubicBezTo>
                    <a:pt x="34" y="45"/>
                    <a:pt x="34" y="45"/>
                    <a:pt x="34" y="45"/>
                  </a:cubicBezTo>
                  <a:cubicBezTo>
                    <a:pt x="23" y="45"/>
                    <a:pt x="23" y="45"/>
                    <a:pt x="23" y="45"/>
                  </a:cubicBezTo>
                  <a:lnTo>
                    <a:pt x="23" y="37"/>
                  </a:lnTo>
                  <a:close/>
                  <a:moveTo>
                    <a:pt x="16" y="52"/>
                  </a:moveTo>
                  <a:cubicBezTo>
                    <a:pt x="16" y="52"/>
                    <a:pt x="16" y="52"/>
                    <a:pt x="16" y="52"/>
                  </a:cubicBezTo>
                  <a:cubicBezTo>
                    <a:pt x="15" y="52"/>
                    <a:pt x="14" y="51"/>
                    <a:pt x="14" y="50"/>
                  </a:cubicBezTo>
                  <a:cubicBezTo>
                    <a:pt x="14" y="10"/>
                    <a:pt x="14" y="10"/>
                    <a:pt x="14" y="10"/>
                  </a:cubicBezTo>
                  <a:cubicBezTo>
                    <a:pt x="14" y="10"/>
                    <a:pt x="15" y="9"/>
                    <a:pt x="16" y="9"/>
                  </a:cubicBezTo>
                  <a:cubicBezTo>
                    <a:pt x="17" y="9"/>
                    <a:pt x="18" y="10"/>
                    <a:pt x="18" y="10"/>
                  </a:cubicBezTo>
                  <a:cubicBezTo>
                    <a:pt x="18" y="49"/>
                    <a:pt x="18" y="49"/>
                    <a:pt x="18" y="49"/>
                  </a:cubicBezTo>
                  <a:cubicBezTo>
                    <a:pt x="87" y="49"/>
                    <a:pt x="87" y="49"/>
                    <a:pt x="87" y="49"/>
                  </a:cubicBezTo>
                  <a:cubicBezTo>
                    <a:pt x="88" y="49"/>
                    <a:pt x="89" y="49"/>
                    <a:pt x="89" y="50"/>
                  </a:cubicBezTo>
                  <a:cubicBezTo>
                    <a:pt x="89" y="51"/>
                    <a:pt x="88" y="52"/>
                    <a:pt x="87" y="52"/>
                  </a:cubicBezTo>
                  <a:lnTo>
                    <a:pt x="16"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30" name="深度视觉·原创设计 https://www.docer.com/works?userid=22383862"/>
          <p:cNvSpPr/>
          <p:nvPr/>
        </p:nvSpPr>
        <p:spPr>
          <a:xfrm>
            <a:off x="8352885" y="2387527"/>
            <a:ext cx="1930400" cy="348813"/>
          </a:xfrm>
          <a:prstGeom prst="rect">
            <a:avLst/>
          </a:prstGeom>
        </p:spPr>
        <p:txBody>
          <a:bodyPr wrap="square">
            <a:spAutoFit/>
          </a:bodyPr>
          <a:lstStyle/>
          <a:p>
            <a:pPr lvl="0" algn="l">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在门上增加窥视孔</a:t>
            </a:r>
          </a:p>
        </p:txBody>
      </p:sp>
      <p:sp>
        <p:nvSpPr>
          <p:cNvPr id="31" name="深度视觉·原创设计 https://www.docer.com/works?userid=22383862"/>
          <p:cNvSpPr/>
          <p:nvPr/>
        </p:nvSpPr>
        <p:spPr>
          <a:xfrm>
            <a:off x="8352885" y="2066284"/>
            <a:ext cx="19304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r>
              <a:rPr lang="zh-CN" altLang="en-US"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变体①</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2" name="深度视觉·原创设计 https://www.docer.com/works?userid=22383862"/>
          <p:cNvSpPr/>
          <p:nvPr/>
        </p:nvSpPr>
        <p:spPr>
          <a:xfrm>
            <a:off x="8352886" y="4648242"/>
            <a:ext cx="1930400" cy="1631216"/>
          </a:xfrm>
          <a:prstGeom prst="rect">
            <a:avLst/>
          </a:prstGeom>
        </p:spPr>
        <p:txBody>
          <a:bodyPr wrap="square">
            <a:spAutoFit/>
          </a:bodyPr>
          <a:lstStyle/>
          <a:p>
            <a:pPr lvl="0" algn="l">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通过将时间相位作为额外的输入来处理序列数据，相位信息可以表示时间间隔或时间步骤之间的关系</a:t>
            </a:r>
          </a:p>
        </p:txBody>
      </p:sp>
      <p:sp>
        <p:nvSpPr>
          <p:cNvPr id="33" name="深度视觉·原创设计 https://www.docer.com/works?userid=22383862"/>
          <p:cNvSpPr/>
          <p:nvPr/>
        </p:nvSpPr>
        <p:spPr>
          <a:xfrm>
            <a:off x="8352885" y="4326999"/>
            <a:ext cx="3986803" cy="461665"/>
          </a:xfrm>
          <a:prstGeom prst="rect">
            <a:avLst/>
          </a:prstGeom>
        </p:spPr>
        <p:txBody>
          <a:bodyPr wrap="square">
            <a:spAutoFit/>
          </a:bodyPr>
          <a:lstStyle/>
          <a:p>
            <a:pPr>
              <a:defRPr/>
            </a:pPr>
            <a:r>
              <a:rPr lang="en-US" altLang="zh-CN" sz="2400" b="1">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r>
              <a:rPr lang="zh-CN" altLang="en-US" sz="2400" b="1">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变体② </a:t>
            </a:r>
            <a:r>
              <a:rPr lang="en-US" altLang="zh-CN"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Phased LSTM</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4" name="深度视觉·原创设计 https://www.docer.com/works?userid=22383862"/>
          <p:cNvSpPr/>
          <p:nvPr/>
        </p:nvSpPr>
        <p:spPr>
          <a:xfrm>
            <a:off x="1677194" y="2423606"/>
            <a:ext cx="1930400" cy="1374735"/>
          </a:xfrm>
          <a:prstGeom prst="rect">
            <a:avLst/>
          </a:prstGeom>
        </p:spPr>
        <p:txBody>
          <a:bodyPr wrap="square">
            <a:spAutoFit/>
          </a:bodyPr>
          <a:lstStyle/>
          <a:p>
            <a:pPr lvl="0">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是一种特殊的神经网络结构其本身是包含循环的网络，允许信息在神经元之间传递</a:t>
            </a:r>
          </a:p>
        </p:txBody>
      </p:sp>
      <p:sp>
        <p:nvSpPr>
          <p:cNvPr id="35" name="深度视觉·原创设计 https://www.docer.com/works?userid=22383862"/>
          <p:cNvSpPr/>
          <p:nvPr/>
        </p:nvSpPr>
        <p:spPr>
          <a:xfrm>
            <a:off x="2341622" y="2034613"/>
            <a:ext cx="1092141"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noProof="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RNN</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6" name="深度视觉·原创设计 https://www.docer.com/works?userid=22383862"/>
          <p:cNvSpPr/>
          <p:nvPr/>
        </p:nvSpPr>
        <p:spPr>
          <a:xfrm>
            <a:off x="1503363" y="4651294"/>
            <a:ext cx="1930400" cy="605294"/>
          </a:xfrm>
          <a:prstGeom prst="rect">
            <a:avLst/>
          </a:prstGeom>
        </p:spPr>
        <p:txBody>
          <a:bodyPr wrap="square">
            <a:spAutoFit/>
          </a:bodyPr>
          <a:lstStyle/>
          <a:p>
            <a:pPr lvl="0">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特殊的</a:t>
            </a:r>
            <a:r>
              <a:rPr lang="en-US" altLang="zh-CN"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模型，避免长期依赖问题</a:t>
            </a:r>
          </a:p>
        </p:txBody>
      </p:sp>
      <p:sp>
        <p:nvSpPr>
          <p:cNvPr id="37" name="深度视觉·原创设计 https://www.docer.com/works?userid=22383862"/>
          <p:cNvSpPr/>
          <p:nvPr/>
        </p:nvSpPr>
        <p:spPr>
          <a:xfrm>
            <a:off x="2341622" y="4330051"/>
            <a:ext cx="1092141"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RNN</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a:extLst>
              <a:ext uri="{FF2B5EF4-FFF2-40B4-BE49-F238E27FC236}">
                <a16:creationId xmlns:a16="http://schemas.microsoft.com/office/drawing/2014/main" id="{9BCCF277-89EB-87B4-B1A9-ECCD8104659D}"/>
              </a:ext>
            </a:extLst>
          </p:cNvPr>
          <p:cNvSpPr/>
          <p:nvPr/>
        </p:nvSpPr>
        <p:spPr>
          <a:xfrm>
            <a:off x="469990" y="1046296"/>
            <a:ext cx="4925967" cy="330860"/>
          </a:xfrm>
          <a:prstGeom prst="rect">
            <a:avLst/>
          </a:prstGeom>
        </p:spPr>
        <p:txBody>
          <a:bodyPr wrap="square">
            <a:spAutoFit/>
          </a:bodyPr>
          <a:lstStyle/>
          <a:p>
            <a:pPr lvl="0" defTabSz="1217930">
              <a:lnSpc>
                <a:spcPts val="2000"/>
              </a:lnSpc>
              <a:defRPr/>
            </a:pP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1</a:t>
            </a:r>
          </a:p>
        </p:txBody>
      </p:sp>
      <p:pic>
        <p:nvPicPr>
          <p:cNvPr id="4" name="图片 3">
            <a:extLst>
              <a:ext uri="{FF2B5EF4-FFF2-40B4-BE49-F238E27FC236}">
                <a16:creationId xmlns:a16="http://schemas.microsoft.com/office/drawing/2014/main" id="{026B894D-3893-E300-661D-3603B2589703}"/>
              </a:ext>
            </a:extLst>
          </p:cNvPr>
          <p:cNvPicPr>
            <a:picLocks noChangeAspect="1"/>
          </p:cNvPicPr>
          <p:nvPr/>
        </p:nvPicPr>
        <p:blipFill>
          <a:blip r:embed="rId2"/>
          <a:stretch>
            <a:fillRect/>
          </a:stretch>
        </p:blipFill>
        <p:spPr>
          <a:xfrm>
            <a:off x="-1" y="893091"/>
            <a:ext cx="3944147" cy="2081818"/>
          </a:xfrm>
          <a:prstGeom prst="rect">
            <a:avLst/>
          </a:prstGeom>
        </p:spPr>
      </p:pic>
      <mc:AlternateContent xmlns:mc="http://schemas.openxmlformats.org/markup-compatibility/2006" xmlns:a14="http://schemas.microsoft.com/office/drawing/2010/main">
        <mc:Choice Requires="a14">
          <p:sp>
            <p:nvSpPr>
              <p:cNvPr id="5" name="深度视觉·原创设计 https://www.docer.com/works?userid=22383862">
                <a:extLst>
                  <a:ext uri="{FF2B5EF4-FFF2-40B4-BE49-F238E27FC236}">
                    <a16:creationId xmlns:a16="http://schemas.microsoft.com/office/drawing/2014/main" id="{F951196B-89A0-E193-C585-11CF73A870B3}"/>
                  </a:ext>
                </a:extLst>
              </p:cNvPr>
              <p:cNvSpPr/>
              <p:nvPr/>
            </p:nvSpPr>
            <p:spPr>
              <a:xfrm>
                <a:off x="5336501" y="1046296"/>
                <a:ext cx="5797794" cy="2400657"/>
              </a:xfrm>
              <a:prstGeom prst="rect">
                <a:avLst/>
              </a:prstGeom>
            </p:spPr>
            <p:txBody>
              <a:bodyPr wrap="square">
                <a:spAutoFit/>
              </a:bodyPr>
              <a:lstStyle/>
              <a:p>
                <a:pPr lvl="0" defTabSz="1217930">
                  <a:lnSpc>
                    <a:spcPts val="2000"/>
                  </a:lnSpc>
                  <a:defRPr/>
                </a:pPr>
                <a14:m>
                  <m:oMath xmlns:m="http://schemas.openxmlformats.org/officeDocument/2006/math">
                    <m: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t>𝐴</m:t>
                    </m:r>
                    <m: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t> </m:t>
                    </m:r>
                  </m:oMath>
                </a14:m>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：表示神经网络模型</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𝑋</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表示模型的输入信号</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，是一个时间序列</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：表示模型的输出信号</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循环箭头：表示它允许</a:t>
                </a: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𝐴</m:t>
                    </m:r>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将</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信息传递给</a:t>
                </a: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𝐴</m:t>
                    </m:r>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的输出分流为两部分，一部分</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输出给</a:t>
                </a:r>
                <a14:m>
                  <m:oMath xmlns:m="http://schemas.openxmlformats.org/officeDocument/2006/math">
                    <m:sSub>
                      <m:sSubPr>
                        <m:ctrlPr>
                          <a:rPr lang="en-US" altLang="zh-CN" sz="16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，一部分</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作为隐藏信号</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流输入到</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5" name="深度视觉·原创设计 https://www.docer.com/works?userid=22383862">
                <a:extLst>
                  <a:ext uri="{FF2B5EF4-FFF2-40B4-BE49-F238E27FC236}">
                    <a16:creationId xmlns:a16="http://schemas.microsoft.com/office/drawing/2014/main" id="{F951196B-89A0-E193-C585-11CF73A870B3}"/>
                  </a:ext>
                </a:extLst>
              </p:cNvPr>
              <p:cNvSpPr>
                <a:spLocks noRot="1" noChangeAspect="1" noMove="1" noResize="1" noEditPoints="1" noAdjustHandles="1" noChangeArrowheads="1" noChangeShapeType="1" noTextEdit="1"/>
              </p:cNvSpPr>
              <p:nvPr/>
            </p:nvSpPr>
            <p:spPr>
              <a:xfrm>
                <a:off x="5336501" y="1046296"/>
                <a:ext cx="5797794" cy="2400657"/>
              </a:xfrm>
              <a:prstGeom prst="rect">
                <a:avLst/>
              </a:prstGeom>
              <a:blipFill>
                <a:blip r:embed="rId3"/>
                <a:stretch>
                  <a:fillRect l="-526" t="-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深度视觉·原创设计 https://www.docer.com/works?userid=22383862">
                <a:extLst>
                  <a:ext uri="{FF2B5EF4-FFF2-40B4-BE49-F238E27FC236}">
                    <a16:creationId xmlns:a16="http://schemas.microsoft.com/office/drawing/2014/main" id="{2E928478-9668-4ECD-961F-B8A3E84A4D3B}"/>
                  </a:ext>
                </a:extLst>
              </p:cNvPr>
              <p:cNvSpPr/>
              <p:nvPr/>
            </p:nvSpPr>
            <p:spPr>
              <a:xfrm>
                <a:off x="5336501" y="3086094"/>
                <a:ext cx="5738338" cy="2400657"/>
              </a:xfrm>
              <a:prstGeom prst="rect">
                <a:avLst/>
              </a:prstGeom>
            </p:spPr>
            <p:txBody>
              <a:bodyPr wrap="square">
                <a:spAutoFit/>
              </a:bodyPr>
              <a:lstStyle/>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在下一个时刻输入信号</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𝑋</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时</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隐藏的信号流也作为输入信号输入到</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𝐴</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中</m:t>
                    </m:r>
                  </m:oMath>
                </a14:m>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4.</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时刻的</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神经网络</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同时接受了</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时刻和</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时刻的信号输入</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，相当于</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在时间序列上把自己复制了很多遍</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局限：在实际应用时，信息的传递往往会因为</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时间间隔太长</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而逐渐</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衰减</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6" name="深度视觉·原创设计 https://www.docer.com/works?userid=22383862">
                <a:extLst>
                  <a:ext uri="{FF2B5EF4-FFF2-40B4-BE49-F238E27FC236}">
                    <a16:creationId xmlns:a16="http://schemas.microsoft.com/office/drawing/2014/main" id="{2E928478-9668-4ECD-961F-B8A3E84A4D3B}"/>
                  </a:ext>
                </a:extLst>
              </p:cNvPr>
              <p:cNvSpPr>
                <a:spLocks noRot="1" noChangeAspect="1" noMove="1" noResize="1" noEditPoints="1" noAdjustHandles="1" noChangeArrowheads="1" noChangeShapeType="1" noTextEdit="1"/>
              </p:cNvSpPr>
              <p:nvPr/>
            </p:nvSpPr>
            <p:spPr>
              <a:xfrm>
                <a:off x="5336501" y="3086094"/>
                <a:ext cx="5738338" cy="2400657"/>
              </a:xfrm>
              <a:prstGeom prst="rect">
                <a:avLst/>
              </a:prstGeom>
              <a:blipFill>
                <a:blip r:embed="rId4"/>
                <a:stretch>
                  <a:fillRect l="-531" t="-25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DF3D0D4-8736-B4FC-058F-D752C8895376}"/>
              </a:ext>
            </a:extLst>
          </p:cNvPr>
          <p:cNvPicPr>
            <a:picLocks noChangeAspect="1"/>
          </p:cNvPicPr>
          <p:nvPr/>
        </p:nvPicPr>
        <p:blipFill>
          <a:blip r:embed="rId5"/>
          <a:stretch>
            <a:fillRect/>
          </a:stretch>
        </p:blipFill>
        <p:spPr>
          <a:xfrm>
            <a:off x="1" y="3161109"/>
            <a:ext cx="5336500" cy="1776953"/>
          </a:xfrm>
          <a:prstGeom prst="rect">
            <a:avLst/>
          </a:prstGeom>
        </p:spPr>
      </p:pic>
      <p:pic>
        <p:nvPicPr>
          <p:cNvPr id="9" name="图片 8">
            <a:extLst>
              <a:ext uri="{FF2B5EF4-FFF2-40B4-BE49-F238E27FC236}">
                <a16:creationId xmlns:a16="http://schemas.microsoft.com/office/drawing/2014/main" id="{27F1CDC2-4D24-F639-6213-B963B7AA6091}"/>
              </a:ext>
            </a:extLst>
          </p:cNvPr>
          <p:cNvPicPr>
            <a:picLocks noChangeAspect="1"/>
          </p:cNvPicPr>
          <p:nvPr/>
        </p:nvPicPr>
        <p:blipFill>
          <a:blip r:embed="rId6"/>
          <a:stretch>
            <a:fillRect/>
          </a:stretch>
        </p:blipFill>
        <p:spPr>
          <a:xfrm>
            <a:off x="83375" y="4938062"/>
            <a:ext cx="5253126" cy="1848891"/>
          </a:xfrm>
          <a:prstGeom prst="rect">
            <a:avLst/>
          </a:prstGeom>
        </p:spPr>
      </p:pic>
      <mc:AlternateContent xmlns:mc="http://schemas.openxmlformats.org/markup-compatibility/2006" xmlns:a14="http://schemas.microsoft.com/office/drawing/2010/main">
        <mc:Choice Requires="a14">
          <p:sp>
            <p:nvSpPr>
              <p:cNvPr id="10" name="深度视觉·原创设计 https://www.docer.com/works?userid=22383862">
                <a:extLst>
                  <a:ext uri="{FF2B5EF4-FFF2-40B4-BE49-F238E27FC236}">
                    <a16:creationId xmlns:a16="http://schemas.microsoft.com/office/drawing/2014/main" id="{0E36C08B-B129-096C-57BA-EED96189EBB2}"/>
                  </a:ext>
                </a:extLst>
              </p:cNvPr>
              <p:cNvSpPr/>
              <p:nvPr/>
            </p:nvSpPr>
            <p:spPr>
              <a:xfrm>
                <a:off x="5336501" y="6252706"/>
                <a:ext cx="5253126" cy="605294"/>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重复的模块只有一个单一的神经网络层</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(e.g. </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层</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10" name="深度视觉·原创设计 https://www.docer.com/works?userid=22383862">
                <a:extLst>
                  <a:ext uri="{FF2B5EF4-FFF2-40B4-BE49-F238E27FC236}">
                    <a16:creationId xmlns:a16="http://schemas.microsoft.com/office/drawing/2014/main" id="{0E36C08B-B129-096C-57BA-EED96189EBB2}"/>
                  </a:ext>
                </a:extLst>
              </p:cNvPr>
              <p:cNvSpPr>
                <a:spLocks noRot="1" noChangeAspect="1" noMove="1" noResize="1" noEditPoints="1" noAdjustHandles="1" noChangeArrowheads="1" noChangeShapeType="1" noTextEdit="1"/>
              </p:cNvSpPr>
              <p:nvPr/>
            </p:nvSpPr>
            <p:spPr>
              <a:xfrm>
                <a:off x="5336501" y="6252706"/>
                <a:ext cx="5253126" cy="605294"/>
              </a:xfrm>
              <a:prstGeom prst="rect">
                <a:avLst/>
              </a:prstGeom>
              <a:blipFill>
                <a:blip r:embed="rId7"/>
                <a:stretch>
                  <a:fillRect l="-580" t="-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23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5" name="图片 4">
            <a:extLst>
              <a:ext uri="{FF2B5EF4-FFF2-40B4-BE49-F238E27FC236}">
                <a16:creationId xmlns:a16="http://schemas.microsoft.com/office/drawing/2014/main" id="{7363EA62-7881-5DE5-FA73-8DC5D0E07E76}"/>
              </a:ext>
            </a:extLst>
          </p:cNvPr>
          <p:cNvPicPr>
            <a:picLocks noChangeAspect="1"/>
          </p:cNvPicPr>
          <p:nvPr/>
        </p:nvPicPr>
        <p:blipFill>
          <a:blip r:embed="rId2"/>
          <a:stretch>
            <a:fillRect/>
          </a:stretch>
        </p:blipFill>
        <p:spPr>
          <a:xfrm>
            <a:off x="-1" y="927291"/>
            <a:ext cx="8474698" cy="3673871"/>
          </a:xfrm>
          <a:prstGeom prst="rect">
            <a:avLst/>
          </a:prstGeom>
        </p:spPr>
      </p:pic>
      <p:pic>
        <p:nvPicPr>
          <p:cNvPr id="7" name="图片 6">
            <a:extLst>
              <a:ext uri="{FF2B5EF4-FFF2-40B4-BE49-F238E27FC236}">
                <a16:creationId xmlns:a16="http://schemas.microsoft.com/office/drawing/2014/main" id="{336A6DCC-C1B6-131B-3873-89EAD9AF816F}"/>
              </a:ext>
            </a:extLst>
          </p:cNvPr>
          <p:cNvPicPr>
            <a:picLocks noChangeAspect="1"/>
          </p:cNvPicPr>
          <p:nvPr/>
        </p:nvPicPr>
        <p:blipFill>
          <a:blip r:embed="rId3"/>
          <a:stretch>
            <a:fillRect/>
          </a:stretch>
        </p:blipFill>
        <p:spPr>
          <a:xfrm>
            <a:off x="-1" y="4467268"/>
            <a:ext cx="7487695" cy="1705213"/>
          </a:xfrm>
          <a:prstGeom prst="rect">
            <a:avLst/>
          </a:prstGeom>
        </p:spPr>
      </p:pic>
      <p:sp>
        <p:nvSpPr>
          <p:cNvPr id="8" name="深度视觉·原创设计 https://www.docer.com/works?userid=22383862">
            <a:extLst>
              <a:ext uri="{FF2B5EF4-FFF2-40B4-BE49-F238E27FC236}">
                <a16:creationId xmlns:a16="http://schemas.microsoft.com/office/drawing/2014/main" id="{F191B1B7-E57B-24DA-2021-AC5ED84F1AB9}"/>
              </a:ext>
            </a:extLst>
          </p:cNvPr>
          <p:cNvSpPr/>
          <p:nvPr/>
        </p:nvSpPr>
        <p:spPr>
          <a:xfrm>
            <a:off x="107268" y="5996909"/>
            <a:ext cx="1348034" cy="861774"/>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神经网络层        </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a:extLst>
              <a:ext uri="{FF2B5EF4-FFF2-40B4-BE49-F238E27FC236}">
                <a16:creationId xmlns:a16="http://schemas.microsoft.com/office/drawing/2014/main" id="{CD6765D5-83AF-9FEC-7A92-47A913C19A34}"/>
              </a:ext>
            </a:extLst>
          </p:cNvPr>
          <p:cNvSpPr/>
          <p:nvPr/>
        </p:nvSpPr>
        <p:spPr>
          <a:xfrm>
            <a:off x="1684700" y="6001973"/>
            <a:ext cx="1348034" cy="111825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按位操作或逐点操作       </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4523932A-A12A-A933-87E5-53CE9B26F8D9}"/>
              </a:ext>
            </a:extLst>
          </p:cNvPr>
          <p:cNvSpPr/>
          <p:nvPr/>
        </p:nvSpPr>
        <p:spPr>
          <a:xfrm>
            <a:off x="3177965" y="6004748"/>
            <a:ext cx="1348034" cy="111825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信号传递</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向量传递</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        </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a:extLst>
              <a:ext uri="{FF2B5EF4-FFF2-40B4-BE49-F238E27FC236}">
                <a16:creationId xmlns:a16="http://schemas.microsoft.com/office/drawing/2014/main" id="{7B8801C4-335D-E315-7BC1-3CDAA211017B}"/>
              </a:ext>
            </a:extLst>
          </p:cNvPr>
          <p:cNvSpPr/>
          <p:nvPr/>
        </p:nvSpPr>
        <p:spPr>
          <a:xfrm>
            <a:off x="4610166" y="6004748"/>
            <a:ext cx="1348034" cy="137473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两个信号的连接</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向量拼接</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a:extLst>
              <a:ext uri="{FF2B5EF4-FFF2-40B4-BE49-F238E27FC236}">
                <a16:creationId xmlns:a16="http://schemas.microsoft.com/office/drawing/2014/main" id="{316B7CE2-35AC-457D-EE4C-EA71D39FB453}"/>
              </a:ext>
            </a:extLst>
          </p:cNvPr>
          <p:cNvSpPr/>
          <p:nvPr/>
        </p:nvSpPr>
        <p:spPr>
          <a:xfrm>
            <a:off x="6215408" y="6004748"/>
            <a:ext cx="1348034" cy="137473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信号被复制后传递到</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个不同的方向</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AlternateContent xmlns:mc="http://schemas.openxmlformats.org/markup-compatibility/2006">
        <mc:Choice xmlns:a14="http://schemas.microsoft.com/office/drawing/2010/main" Requires="a14">
          <p:sp>
            <p:nvSpPr>
              <p:cNvPr id="2" name="深度视觉·原创设计 https://www.docer.com/works?userid=22383862">
                <a:extLst>
                  <a:ext uri="{FF2B5EF4-FFF2-40B4-BE49-F238E27FC236}">
                    <a16:creationId xmlns:a16="http://schemas.microsoft.com/office/drawing/2014/main" id="{E595B2DA-348C-8422-E52A-E01C13B991CE}"/>
                  </a:ext>
                </a:extLst>
              </p:cNvPr>
              <p:cNvSpPr/>
              <p:nvPr/>
            </p:nvSpPr>
            <p:spPr>
              <a:xfrm>
                <a:off x="8145629" y="1452106"/>
                <a:ext cx="3576380" cy="3939540"/>
              </a:xfrm>
              <a:prstGeom prst="rect">
                <a:avLst/>
              </a:prstGeom>
            </p:spPr>
            <p:txBody>
              <a:bodyPr wrap="square">
                <a:spAutoFit/>
              </a:bodyPr>
              <a:lstStyle/>
              <a:p>
                <a:pPr defTabSz="1217930">
                  <a:lnSpc>
                    <a:spcPts val="2000"/>
                  </a:lnSpc>
                  <a:defRPr/>
                </a:pPr>
                <a:r>
                  <a:rPr lang="zh-CN" altLang="en-US" sz="1600" u="sng">
                    <a:solidFill>
                      <a:srgbClr val="00B050"/>
                    </a:solidFill>
                    <a:latin typeface="汉仪正圆-55W" panose="00020600040101010101" pitchFamily="18" charset="-122"/>
                    <a:ea typeface="汉仪正圆-55W" panose="00020600040101010101" pitchFamily="18" charset="-122"/>
                    <a:sym typeface="汉仪正圆-55W" panose="00020600040101010101" pitchFamily="18" charset="-122"/>
                  </a:rPr>
                  <a:t>函数</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和</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的区别</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a:t>
                </a:r>
                <a:endParaRPr lang="en-US" altLang="zh-CN" sz="1600">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①前者是一个</a:t>
                </a:r>
                <a:r>
                  <a:rPr lang="zh-CN" altLang="en-US" sz="1600" b="0" u="sng">
                    <a:solidFill>
                      <a:srgbClr val="00B050"/>
                    </a:solidFill>
                    <a:latin typeface="汉仪正圆-55W" panose="00020600040101010101" pitchFamily="18" charset="-122"/>
                    <a:ea typeface="汉仪正圆-55W" panose="00020600040101010101" pitchFamily="18" charset="-122"/>
                    <a:sym typeface="Wingdings" panose="05000000000000000000" pitchFamily="2" charset="2"/>
                  </a:rPr>
                  <a:t>数学函数</a:t>
                </a: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，用于将输入</a:t>
                </a:r>
                <a:r>
                  <a:rPr lang="zh-CN" altLang="en-US" sz="1600" b="0" u="sng">
                    <a:solidFill>
                      <a:srgbClr val="00B050"/>
                    </a:solidFill>
                    <a:latin typeface="汉仪正圆-55W" panose="00020600040101010101" pitchFamily="18" charset="-122"/>
                    <a:ea typeface="汉仪正圆-55W" panose="00020600040101010101" pitchFamily="18" charset="-122"/>
                    <a:sym typeface="Wingdings" panose="05000000000000000000" pitchFamily="2" charset="2"/>
                  </a:rPr>
                  <a:t>映射</a:t>
                </a: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到特定的输出范围；是</a:t>
                </a:r>
                <a:r>
                  <a:rPr lang="zh-CN" altLang="en-US" sz="1600" b="0">
                    <a:solidFill>
                      <a:srgbClr val="00B050"/>
                    </a:solidFill>
                    <a:latin typeface="汉仪正圆-55W" panose="00020600040101010101" pitchFamily="18" charset="-122"/>
                    <a:ea typeface="汉仪正圆-55W" panose="00020600040101010101" pitchFamily="18" charset="-122"/>
                    <a:sym typeface="Wingdings" panose="05000000000000000000" pitchFamily="2" charset="2"/>
                  </a:rPr>
                  <a:t>静态</a:t>
                </a: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的，它的映射关系在定义后不会变</a:t>
                </a:r>
                <a:endParaRPr lang="en-US" altLang="zh-CN" sz="1600" b="0">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②后者是神经网络的一个组成部分，用于对输入数据进行</a:t>
                </a:r>
                <a:r>
                  <a:rPr lang="zh-CN" altLang="en-US" sz="1600" b="0" u="sng">
                    <a:solidFill>
                      <a:srgbClr val="0070C0"/>
                    </a:solidFill>
                    <a:latin typeface="汉仪正圆-55W" panose="00020600040101010101" pitchFamily="18" charset="-122"/>
                    <a:ea typeface="汉仪正圆-55W" panose="00020600040101010101" pitchFamily="18" charset="-122"/>
                    <a:sym typeface="Wingdings" panose="05000000000000000000" pitchFamily="2" charset="2"/>
                  </a:rPr>
                  <a:t>非线性变换</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，当一个</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神经网络层</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使用</a:t>
                </a: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F</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函数作为</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激活函数</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时，它被称为</a:t>
                </a: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F</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神经网络层，这意味着该层的</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每个神经元</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都是用</a:t>
                </a: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F</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函数对输入进行</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非线性映射</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；后者的权重和偏置是可学习的参数。</a:t>
                </a:r>
                <a:endParaRPr lang="en-US" altLang="zh-CN" sz="1600">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endParaRPr lang="en-US" altLang="zh-CN" sz="1600">
                  <a:solidFill>
                    <a:schemeClr val="tx1"/>
                  </a:solidFill>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e.g.</a:t>
                </a:r>
                <a:r>
                  <a:rPr lang="zh-CN" altLang="en-US" sz="1600">
                    <a:solidFill>
                      <a:schemeClr val="tx1"/>
                    </a:solidFill>
                    <a:latin typeface="汉仪正圆-55W" panose="00020600040101010101" pitchFamily="18" charset="-122"/>
                    <a:ea typeface="汉仪正圆-55W" panose="00020600040101010101" pitchFamily="18" charset="-122"/>
                    <a:sym typeface="Wingdings" panose="05000000000000000000" pitchFamily="2" charset="2"/>
                  </a:rPr>
                  <a:t>图中的两个</a:t>
                </a:r>
                <a14:m>
                  <m:oMath xmlns:m="http://schemas.openxmlformats.org/officeDocument/2006/math">
                    <m:r>
                      <a:rPr lang="en-US" altLang="zh-CN" sz="1600" b="0" i="1" smtClean="0">
                        <a:solidFill>
                          <a:schemeClr val="tx1"/>
                        </a:solidFill>
                        <a:latin typeface="Cambria Math" panose="02040503050406030204" pitchFamily="18" charset="0"/>
                        <a:ea typeface="汉仪正圆-55W" panose="00020600040101010101" pitchFamily="18" charset="-122"/>
                        <a:sym typeface="Wingdings" panose="05000000000000000000" pitchFamily="2" charset="2"/>
                      </a:rPr>
                      <m:t>𝑡𝑎𝑛h</m:t>
                    </m:r>
                  </m:oMath>
                </a14:m>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分别是函数</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粉色</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和神经网络层</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黄色</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p:sp>
            <p:nvSpPr>
              <p:cNvPr id="2" name="深度视觉·原创设计 https://www.docer.com/works?userid=22383862">
                <a:extLst>
                  <a:ext uri="{FF2B5EF4-FFF2-40B4-BE49-F238E27FC236}">
                    <a16:creationId xmlns:a16="http://schemas.microsoft.com/office/drawing/2014/main" id="{E595B2DA-348C-8422-E52A-E01C13B991CE}"/>
                  </a:ext>
                </a:extLst>
              </p:cNvPr>
              <p:cNvSpPr>
                <a:spLocks noRot="1" noChangeAspect="1" noMove="1" noResize="1" noEditPoints="1" noAdjustHandles="1" noChangeArrowheads="1" noChangeShapeType="1" noTextEdit="1"/>
              </p:cNvSpPr>
              <p:nvPr/>
            </p:nvSpPr>
            <p:spPr>
              <a:xfrm>
                <a:off x="8145629" y="1452106"/>
                <a:ext cx="3576380" cy="3939540"/>
              </a:xfrm>
              <a:prstGeom prst="rect">
                <a:avLst/>
              </a:prstGeom>
              <a:blipFill>
                <a:blip r:embed="rId4"/>
                <a:stretch>
                  <a:fillRect l="-852" t="-1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81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026a792-25e6-44f6-acd0-cab17f451aa6"/>
  <p:tag name="COMMONDATA" val="eyJjb3VudCI6MSwiaGRpZCI6IjExODI2ZGE5YWRmY2MxYjNjMTcwZjQwMGY4OTNjZmE5IiwidXNlckNvdW50IjoxfQ=="/>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2972</Words>
  <Application>Microsoft Office PowerPoint</Application>
  <PresentationFormat>宽屏</PresentationFormat>
  <Paragraphs>274</Paragraphs>
  <Slides>30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Cambria Math</vt:lpstr>
      <vt:lpstr>等线 Light</vt:lpstr>
      <vt:lpstr>Arial</vt:lpstr>
      <vt:lpstr>汉仪正圆-55W</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wabby babbo</cp:lastModifiedBy>
  <cp:revision>29</cp:revision>
  <dcterms:created xsi:type="dcterms:W3CDTF">2022-05-31T06:39:00Z</dcterms:created>
  <dcterms:modified xsi:type="dcterms:W3CDTF">2023-07-20T08:50:46Z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v1.0_mb_Jmb9RG/n/BRcF2ta8XUeyA==</vt:lpwstr>
  </property>
  <property fmtid="{D5CDD505-2E9C-101B-9397-08002B2CF9AE}" pid="4" name="ICV">
    <vt:lpwstr>B8D3AAAA7E3C47959698B8260E3CE0BA_11</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2023-05-30T03:46:57Z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e056ff71-3714-4344-aaed-f335da139ba8</vt:lpwstr>
  </property>
  <property fmtid="{D5CDD505-2E9C-101B-9397-08002B2CF9AE}" pid="10" name="MSIP_Label_defa4170-0d19-0005-0004-bc88714345d2_ActionId">
    <vt:lpwstr>aa31d6c4-2d3e-4999-823c-dd749580c5f5</vt:lpwstr>
  </property>
  <property fmtid="{D5CDD505-2E9C-101B-9397-08002B2CF9AE}" pid="11" name="MSIP_Label_defa4170-0d19-0005-0004-bc88714345d2_ContentBits">
    <vt:lpwstr>0</vt:lpwstr>
  </property>
</Properties>
</file>